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81" r:id="rId4"/>
    <p:sldId id="258" r:id="rId5"/>
    <p:sldId id="28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3" r:id="rId39"/>
    <p:sldId id="279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06941DF-CC22-4063-8D78-0803E2C271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E752E4-EA92-445C-9866-F4257CC7D7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2016D-D33C-4538-A9C5-A91FF5F08AE6}" type="datetimeFigureOut">
              <a:rPr lang="de-CH" smtClean="0"/>
              <a:t>03.09.2020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37DC71-D9DF-4A6E-A6A5-99FEC10B3C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5AA3BF-BA21-4367-9397-E137DD435A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BB8C6-D12C-4B14-9026-247BCCB7EF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625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drogerie@naturefirst.c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E71A6-A2DA-4044-B7A6-F0943FD60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de-CH" dirty="0"/>
              <a:t>Wundheilung, Verbrennungen, Hautirritationen,</a:t>
            </a:r>
            <a:br>
              <a:rPr lang="de-CH" dirty="0"/>
            </a:br>
            <a:r>
              <a:rPr lang="de-CH" dirty="0"/>
              <a:t>Blasenschwäche und Nierenunterstützung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C703B6-8BA9-4957-ADDE-C303A72D1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CH" sz="4000" b="1" dirty="0">
                <a:solidFill>
                  <a:srgbClr val="FFC000"/>
                </a:solidFill>
              </a:rPr>
              <a:t>Alternative &amp; natürliche Behandlungsmethoden aus der Erfahrungs- und Komplementärmedizin </a:t>
            </a:r>
          </a:p>
        </p:txBody>
      </p:sp>
    </p:spTree>
    <p:extLst>
      <p:ext uri="{BB962C8B-B14F-4D97-AF65-F5344CB8AC3E}">
        <p14:creationId xmlns:p14="http://schemas.microsoft.com/office/powerpoint/2010/main" val="45725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Formen und Behandlung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76" y="1717964"/>
            <a:ext cx="8626768" cy="4876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sz="2400" dirty="0">
                <a:solidFill>
                  <a:srgbClr val="FF0000"/>
                </a:solidFill>
              </a:rPr>
              <a:t>Belastungsinkontinenz</a:t>
            </a:r>
          </a:p>
          <a:p>
            <a:pPr marL="0" indent="0">
              <a:buNone/>
            </a:pPr>
            <a:br>
              <a:rPr lang="de-CH" sz="2400" dirty="0">
                <a:solidFill>
                  <a:schemeClr val="tx1"/>
                </a:solidFill>
              </a:rPr>
            </a:br>
            <a:r>
              <a:rPr lang="de-CH" sz="2400" dirty="0">
                <a:solidFill>
                  <a:schemeClr val="tx1"/>
                </a:solidFill>
              </a:rPr>
              <a:t>Behandlung:</a:t>
            </a:r>
            <a:endParaRPr lang="de-CH" sz="2400" dirty="0">
              <a:solidFill>
                <a:srgbClr val="FF0000"/>
              </a:solidFill>
            </a:endParaRPr>
          </a:p>
          <a:p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Schwache Schliess- und Beckenbodenmuskulatur: </a:t>
            </a:r>
          </a:p>
          <a:p>
            <a:r>
              <a:rPr lang="de-CH" sz="2400" dirty="0">
                <a:solidFill>
                  <a:schemeClr val="tx1"/>
                </a:solidFill>
              </a:rPr>
              <a:t>Schachtelhalm – </a:t>
            </a:r>
            <a:r>
              <a:rPr lang="de-CH" sz="2400" dirty="0" err="1">
                <a:solidFill>
                  <a:schemeClr val="tx1"/>
                </a:solidFill>
              </a:rPr>
              <a:t>Silicea</a:t>
            </a:r>
            <a:r>
              <a:rPr lang="de-CH" sz="2400" dirty="0">
                <a:solidFill>
                  <a:schemeClr val="tx1"/>
                </a:solidFill>
              </a:rPr>
              <a:t> (Nature First)</a:t>
            </a:r>
          </a:p>
          <a:p>
            <a:r>
              <a:rPr lang="de-CH" sz="2400" dirty="0">
                <a:solidFill>
                  <a:schemeClr val="tx1"/>
                </a:solidFill>
              </a:rPr>
              <a:t>Beckenbodentraining (später mehr dazu)</a:t>
            </a:r>
          </a:p>
          <a:p>
            <a:r>
              <a:rPr lang="de-CH" sz="2400" dirty="0">
                <a:solidFill>
                  <a:schemeClr val="tx1"/>
                </a:solidFill>
              </a:rPr>
              <a:t>«</a:t>
            </a:r>
            <a:r>
              <a:rPr lang="de-CH" sz="2400" dirty="0" err="1">
                <a:solidFill>
                  <a:schemeClr val="tx1"/>
                </a:solidFill>
              </a:rPr>
              <a:t>Stop</a:t>
            </a:r>
            <a:r>
              <a:rPr lang="de-CH" sz="2400" dirty="0">
                <a:solidFill>
                  <a:schemeClr val="tx1"/>
                </a:solidFill>
              </a:rPr>
              <a:t> and Go»-Methode («…»)</a:t>
            </a:r>
          </a:p>
          <a:p>
            <a:r>
              <a:rPr lang="de-CH" sz="2400" dirty="0">
                <a:solidFill>
                  <a:schemeClr val="tx1"/>
                </a:solidFill>
              </a:rPr>
              <a:t>Homöopathisch (Calcium </a:t>
            </a:r>
            <a:r>
              <a:rPr lang="de-CH" sz="2400" dirty="0" err="1">
                <a:solidFill>
                  <a:schemeClr val="tx1"/>
                </a:solidFill>
              </a:rPr>
              <a:t>carb</a:t>
            </a:r>
            <a:r>
              <a:rPr lang="de-CH" sz="2400" dirty="0">
                <a:solidFill>
                  <a:schemeClr val="tx1"/>
                </a:solidFill>
              </a:rPr>
              <a:t>., </a:t>
            </a:r>
            <a:r>
              <a:rPr lang="de-CH" sz="2400" dirty="0" err="1">
                <a:solidFill>
                  <a:schemeClr val="tx1"/>
                </a:solidFill>
              </a:rPr>
              <a:t>Cina</a:t>
            </a:r>
            <a:r>
              <a:rPr lang="de-CH" sz="2400" dirty="0">
                <a:solidFill>
                  <a:schemeClr val="tx1"/>
                </a:solidFill>
              </a:rPr>
              <a:t>, Ferrum </a:t>
            </a:r>
            <a:r>
              <a:rPr lang="de-CH" sz="2400" dirty="0" err="1">
                <a:solidFill>
                  <a:schemeClr val="tx1"/>
                </a:solidFill>
              </a:rPr>
              <a:t>phosph</a:t>
            </a:r>
            <a:r>
              <a:rPr lang="de-CH" sz="2400" dirty="0">
                <a:solidFill>
                  <a:schemeClr val="tx1"/>
                </a:solidFill>
              </a:rPr>
              <a:t>., </a:t>
            </a:r>
            <a:r>
              <a:rPr lang="de-CH" sz="2400" dirty="0" err="1">
                <a:solidFill>
                  <a:schemeClr val="tx1"/>
                </a:solidFill>
              </a:rPr>
              <a:t>Blasosan</a:t>
            </a:r>
            <a:r>
              <a:rPr lang="de-CH" sz="2400" dirty="0">
                <a:solidFill>
                  <a:schemeClr val="tx1"/>
                </a:solidFill>
              </a:rPr>
              <a:t>)</a:t>
            </a:r>
          </a:p>
          <a:p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Risikogruppe – Frau:</a:t>
            </a:r>
          </a:p>
          <a:p>
            <a:r>
              <a:rPr lang="de-CH" sz="2400" dirty="0" err="1">
                <a:solidFill>
                  <a:schemeClr val="tx1"/>
                </a:solidFill>
              </a:rPr>
              <a:t>Gewürzsumachrinde</a:t>
            </a:r>
            <a:r>
              <a:rPr lang="de-CH" sz="2400" dirty="0">
                <a:solidFill>
                  <a:schemeClr val="tx1"/>
                </a:solidFill>
              </a:rPr>
              <a:t> (Gerbstoffe, </a:t>
            </a:r>
            <a:r>
              <a:rPr lang="de-CH" sz="2400" dirty="0" err="1">
                <a:solidFill>
                  <a:schemeClr val="tx1"/>
                </a:solidFill>
              </a:rPr>
              <a:t>Granufink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femina</a:t>
            </a:r>
            <a:r>
              <a:rPr lang="de-CH" sz="2400" dirty="0">
                <a:solidFill>
                  <a:schemeClr val="tx1"/>
                </a:solidFill>
              </a:rPr>
              <a:t> )</a:t>
            </a:r>
          </a:p>
          <a:p>
            <a:r>
              <a:rPr lang="de-CH" sz="2400" dirty="0">
                <a:solidFill>
                  <a:schemeClr val="tx1"/>
                </a:solidFill>
              </a:rPr>
              <a:t>Goldrute (</a:t>
            </a:r>
            <a:r>
              <a:rPr lang="de-CH" sz="2400" dirty="0" err="1">
                <a:solidFill>
                  <a:schemeClr val="tx1"/>
                </a:solidFill>
              </a:rPr>
              <a:t>Solidago</a:t>
            </a:r>
            <a:r>
              <a:rPr lang="de-CH" sz="2400" dirty="0">
                <a:solidFill>
                  <a:schemeClr val="tx1"/>
                </a:solidFill>
              </a:rPr>
              <a:t>, Urtinktur)</a:t>
            </a:r>
          </a:p>
          <a:p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5" name="Picture 2" descr="Bildergebnis für husten inkontinenz">
            <a:extLst>
              <a:ext uri="{FF2B5EF4-FFF2-40B4-BE49-F238E27FC236}">
                <a16:creationId xmlns:a16="http://schemas.microsoft.com/office/drawing/2014/main" id="{98644580-CE35-4599-8E26-9C7ACD728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7"/>
          <a:stretch/>
        </p:blipFill>
        <p:spPr bwMode="auto">
          <a:xfrm>
            <a:off x="8015140" y="105420"/>
            <a:ext cx="3181350" cy="3496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6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Formen und Behandlung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Überlaufinkontinenz</a:t>
            </a:r>
          </a:p>
          <a:p>
            <a:pPr marL="0" indent="0">
              <a:buNone/>
            </a:pP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rgbClr val="FF0000"/>
                </a:solidFill>
              </a:rPr>
              <a:t>«</a:t>
            </a:r>
            <a:r>
              <a:rPr lang="de-CH" dirty="0">
                <a:solidFill>
                  <a:schemeClr val="tx1"/>
                </a:solidFill>
              </a:rPr>
              <a:t>Wenn was auf die Blase drückt!</a:t>
            </a:r>
            <a:r>
              <a:rPr lang="de-CH" dirty="0">
                <a:solidFill>
                  <a:srgbClr val="FF0000"/>
                </a:solidFill>
              </a:rPr>
              <a:t>»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Prostata (Benigne Prostatahyperplasie)</a:t>
            </a:r>
          </a:p>
          <a:p>
            <a:r>
              <a:rPr lang="de-CH" dirty="0" err="1">
                <a:solidFill>
                  <a:schemeClr val="tx1"/>
                </a:solidFill>
              </a:rPr>
              <a:t>Cysten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Karzinome</a:t>
            </a:r>
          </a:p>
          <a:p>
            <a:r>
              <a:rPr lang="de-CH" dirty="0">
                <a:solidFill>
                  <a:schemeClr val="tx1"/>
                </a:solidFill>
              </a:rPr>
              <a:t>Nervenerkrankungen (Diabetes, MS, etc.)</a:t>
            </a:r>
          </a:p>
          <a:p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4098" name="Picture 2" descr="Bildergebnis für überlaufinkontinenz">
            <a:extLst>
              <a:ext uri="{FF2B5EF4-FFF2-40B4-BE49-F238E27FC236}">
                <a16:creationId xmlns:a16="http://schemas.microsoft.com/office/drawing/2014/main" id="{1B31E9F0-C83E-4036-A26E-89F4E537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46" y="1386995"/>
            <a:ext cx="2033182" cy="4629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8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Formen und Behandlung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76" y="1717964"/>
            <a:ext cx="8626768" cy="4876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CH" sz="2400" dirty="0">
                <a:solidFill>
                  <a:srgbClr val="FF0000"/>
                </a:solidFill>
              </a:rPr>
              <a:t>Überlaufinkontinenz</a:t>
            </a:r>
          </a:p>
          <a:p>
            <a:pPr marL="0" indent="0">
              <a:buNone/>
            </a:pPr>
            <a:br>
              <a:rPr lang="de-CH" sz="2400" dirty="0">
                <a:solidFill>
                  <a:schemeClr val="tx1"/>
                </a:solidFill>
              </a:rPr>
            </a:br>
            <a:r>
              <a:rPr lang="de-CH" sz="2400" dirty="0">
                <a:solidFill>
                  <a:schemeClr val="tx1"/>
                </a:solidFill>
              </a:rPr>
              <a:t>Behandlung:</a:t>
            </a: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Prostata-Probleme: </a:t>
            </a:r>
          </a:p>
          <a:p>
            <a:r>
              <a:rPr lang="de-CH" sz="2400" dirty="0">
                <a:solidFill>
                  <a:schemeClr val="tx1"/>
                </a:solidFill>
              </a:rPr>
              <a:t>Kürbissamen (</a:t>
            </a:r>
            <a:r>
              <a:rPr lang="de-CH" sz="2400" dirty="0" err="1">
                <a:solidFill>
                  <a:schemeClr val="tx1"/>
                </a:solidFill>
              </a:rPr>
              <a:t>Cucurbita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pepo</a:t>
            </a:r>
            <a:r>
              <a:rPr lang="de-CH" sz="2400" dirty="0">
                <a:solidFill>
                  <a:schemeClr val="tx1"/>
                </a:solidFill>
              </a:rPr>
              <a:t>, </a:t>
            </a:r>
            <a:r>
              <a:rPr lang="de-CH" sz="2400" dirty="0" err="1">
                <a:solidFill>
                  <a:schemeClr val="tx1"/>
                </a:solidFill>
              </a:rPr>
              <a:t>Granufink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Prosta</a:t>
            </a:r>
            <a:r>
              <a:rPr lang="de-CH" sz="2400" dirty="0">
                <a:solidFill>
                  <a:schemeClr val="tx1"/>
                </a:solidFill>
              </a:rPr>
              <a:t> forte)</a:t>
            </a:r>
          </a:p>
          <a:p>
            <a:r>
              <a:rPr lang="de-CH" sz="2400" dirty="0">
                <a:solidFill>
                  <a:schemeClr val="tx1"/>
                </a:solidFill>
              </a:rPr>
              <a:t>Sägepalme (</a:t>
            </a:r>
            <a:r>
              <a:rPr lang="de-CH" sz="2400" dirty="0" err="1">
                <a:solidFill>
                  <a:schemeClr val="tx1"/>
                </a:solidFill>
              </a:rPr>
              <a:t>Prostasan</a:t>
            </a:r>
            <a:r>
              <a:rPr lang="de-CH" sz="2400" dirty="0">
                <a:solidFill>
                  <a:schemeClr val="tx1"/>
                </a:solidFill>
              </a:rPr>
              <a:t>, DHT, 5-alpha-Reduktase-Hemmer)</a:t>
            </a:r>
          </a:p>
          <a:p>
            <a:r>
              <a:rPr lang="de-CH" sz="2400" dirty="0">
                <a:solidFill>
                  <a:schemeClr val="tx1"/>
                </a:solidFill>
              </a:rPr>
              <a:t>Homöopathisch (</a:t>
            </a:r>
            <a:r>
              <a:rPr lang="de-CH" sz="2400" dirty="0" err="1">
                <a:solidFill>
                  <a:schemeClr val="tx1"/>
                </a:solidFill>
              </a:rPr>
              <a:t>Chimaphila</a:t>
            </a:r>
            <a:r>
              <a:rPr lang="de-CH" sz="2400" dirty="0">
                <a:solidFill>
                  <a:schemeClr val="tx1"/>
                </a:solidFill>
              </a:rPr>
              <a:t>, Populus, Thuja)</a:t>
            </a:r>
          </a:p>
          <a:p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Zysten &amp; Karzinome (Komplementärmedizinische Unterstützung):</a:t>
            </a:r>
          </a:p>
          <a:p>
            <a:r>
              <a:rPr lang="de-CH" sz="2400" dirty="0">
                <a:solidFill>
                  <a:schemeClr val="tx1"/>
                </a:solidFill>
              </a:rPr>
              <a:t>Eibe (Taxus baccata, spagyrisch), Katzenkralle (</a:t>
            </a:r>
            <a:r>
              <a:rPr lang="de-CH" sz="2400" dirty="0" err="1">
                <a:solidFill>
                  <a:schemeClr val="tx1"/>
                </a:solidFill>
              </a:rPr>
              <a:t>una</a:t>
            </a:r>
            <a:r>
              <a:rPr lang="de-CH" sz="2400" dirty="0">
                <a:solidFill>
                  <a:schemeClr val="tx1"/>
                </a:solidFill>
              </a:rPr>
              <a:t> di </a:t>
            </a:r>
            <a:r>
              <a:rPr lang="de-CH" sz="2400" dirty="0" err="1">
                <a:solidFill>
                  <a:schemeClr val="tx1"/>
                </a:solidFill>
              </a:rPr>
              <a:t>cato</a:t>
            </a:r>
            <a:r>
              <a:rPr lang="de-CH" sz="2400" dirty="0">
                <a:solidFill>
                  <a:schemeClr val="tx1"/>
                </a:solidFill>
              </a:rPr>
              <a:t>)</a:t>
            </a:r>
          </a:p>
          <a:p>
            <a:r>
              <a:rPr lang="de-CH" sz="2400" dirty="0">
                <a:solidFill>
                  <a:schemeClr val="tx1"/>
                </a:solidFill>
              </a:rPr>
              <a:t>Lapacho (</a:t>
            </a:r>
            <a:r>
              <a:rPr lang="de-CH" sz="2400" dirty="0" err="1">
                <a:solidFill>
                  <a:schemeClr val="tx1"/>
                </a:solidFill>
              </a:rPr>
              <a:t>Tabebuia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impetiginosa</a:t>
            </a:r>
            <a:r>
              <a:rPr lang="de-CH" sz="2400" dirty="0">
                <a:solidFill>
                  <a:schemeClr val="tx1"/>
                </a:solidFill>
              </a:rPr>
              <a:t>, Urtinktur)</a:t>
            </a:r>
          </a:p>
          <a:p>
            <a:r>
              <a:rPr lang="de-CH" sz="2400" dirty="0">
                <a:solidFill>
                  <a:schemeClr val="tx1"/>
                </a:solidFill>
              </a:rPr>
              <a:t>Weihrauch in Tabletten</a:t>
            </a:r>
          </a:p>
          <a:p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6148" name="Picture 4" descr="Bildergebnis für überlaufinkontinenz">
            <a:extLst>
              <a:ext uri="{FF2B5EF4-FFF2-40B4-BE49-F238E27FC236}">
                <a16:creationId xmlns:a16="http://schemas.microsoft.com/office/drawing/2014/main" id="{D8CACD5F-1AC7-4378-BDB0-8E8986759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44" y="269158"/>
            <a:ext cx="1759667" cy="400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8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Chronische Blasenentzündung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Chronische Blasenentzündung</a:t>
            </a:r>
          </a:p>
          <a:p>
            <a:pPr marL="0" indent="0">
              <a:buNone/>
            </a:pP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rgbClr val="FF0000"/>
                </a:solidFill>
              </a:rPr>
              <a:t>«</a:t>
            </a:r>
            <a:r>
              <a:rPr lang="de-CH" dirty="0">
                <a:solidFill>
                  <a:schemeClr val="tx1"/>
                </a:solidFill>
              </a:rPr>
              <a:t>Wenn’s brennt wie Sau – dann </a:t>
            </a:r>
            <a:r>
              <a:rPr lang="de-CH" dirty="0" err="1">
                <a:solidFill>
                  <a:schemeClr val="tx1"/>
                </a:solidFill>
              </a:rPr>
              <a:t>weisst’s</a:t>
            </a:r>
            <a:r>
              <a:rPr lang="de-CH" dirty="0">
                <a:solidFill>
                  <a:schemeClr val="tx1"/>
                </a:solidFill>
              </a:rPr>
              <a:t> genau!</a:t>
            </a:r>
            <a:r>
              <a:rPr lang="de-CH" dirty="0">
                <a:solidFill>
                  <a:srgbClr val="FF0000"/>
                </a:solidFill>
              </a:rPr>
              <a:t>»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Bakterien (speziell E. Coli)</a:t>
            </a:r>
          </a:p>
          <a:p>
            <a:r>
              <a:rPr lang="de-CH" dirty="0">
                <a:solidFill>
                  <a:schemeClr val="tx1"/>
                </a:solidFill>
              </a:rPr>
              <a:t>Kälte (kalter Untergrund, Bauch-Rückenfrei, etc.)</a:t>
            </a:r>
          </a:p>
          <a:p>
            <a:r>
              <a:rPr lang="de-CH" dirty="0">
                <a:solidFill>
                  <a:schemeClr val="tx1"/>
                </a:solidFill>
              </a:rPr>
              <a:t>Schwaches Immunsystem</a:t>
            </a:r>
          </a:p>
          <a:p>
            <a:r>
              <a:rPr lang="de-CH" dirty="0">
                <a:solidFill>
                  <a:schemeClr val="tx1"/>
                </a:solidFill>
              </a:rPr>
              <a:t>Übersäuerung</a:t>
            </a:r>
          </a:p>
          <a:p>
            <a:r>
              <a:rPr lang="de-CH" dirty="0">
                <a:solidFill>
                  <a:schemeClr val="tx1"/>
                </a:solidFill>
              </a:rPr>
              <a:t>Zu wenig Wasser</a:t>
            </a:r>
          </a:p>
          <a:p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7170" name="Picture 2" descr="Bildergebnis für blasenentzündung">
            <a:extLst>
              <a:ext uri="{FF2B5EF4-FFF2-40B4-BE49-F238E27FC236}">
                <a16:creationId xmlns:a16="http://schemas.microsoft.com/office/drawing/2014/main" id="{D3D6FFE4-30C6-4023-A875-11878A8D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63" y="2340077"/>
            <a:ext cx="4214148" cy="3160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0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Chronische </a:t>
            </a:r>
            <a:r>
              <a:rPr lang="de-CH" dirty="0" err="1"/>
              <a:t>BlasenEntzündung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76" y="1717964"/>
            <a:ext cx="9245772" cy="48767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CH" sz="2400" dirty="0">
                <a:solidFill>
                  <a:srgbClr val="FF0000"/>
                </a:solidFill>
              </a:rPr>
              <a:t>Chronische Blasenentzündung</a:t>
            </a:r>
          </a:p>
          <a:p>
            <a:pPr marL="0" indent="0">
              <a:buNone/>
            </a:pPr>
            <a:br>
              <a:rPr lang="de-CH" sz="2400" dirty="0">
                <a:solidFill>
                  <a:schemeClr val="tx1"/>
                </a:solidFill>
              </a:rPr>
            </a:br>
            <a:r>
              <a:rPr lang="de-CH" sz="2400" dirty="0">
                <a:solidFill>
                  <a:schemeClr val="tx1"/>
                </a:solidFill>
              </a:rPr>
              <a:t>Behandlung:</a:t>
            </a:r>
            <a:endParaRPr lang="de-CH" sz="2400" dirty="0">
              <a:solidFill>
                <a:srgbClr val="FF0000"/>
              </a:solidFill>
            </a:endParaRPr>
          </a:p>
          <a:p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Blasenentzündung akut: </a:t>
            </a:r>
          </a:p>
          <a:p>
            <a:r>
              <a:rPr lang="de-CH" sz="2400" dirty="0">
                <a:solidFill>
                  <a:schemeClr val="tx1"/>
                </a:solidFill>
              </a:rPr>
              <a:t>D-Mannose (</a:t>
            </a:r>
            <a:r>
              <a:rPr lang="de-CH" sz="2400" dirty="0" err="1">
                <a:solidFill>
                  <a:schemeClr val="tx1"/>
                </a:solidFill>
              </a:rPr>
              <a:t>Femannose</a:t>
            </a:r>
            <a:r>
              <a:rPr lang="de-CH" sz="2400" dirty="0">
                <a:solidFill>
                  <a:schemeClr val="tx1"/>
                </a:solidFill>
              </a:rPr>
              <a:t>, </a:t>
            </a:r>
            <a:r>
              <a:rPr lang="de-CH" sz="2400" dirty="0" err="1">
                <a:solidFill>
                  <a:schemeClr val="tx1"/>
                </a:solidFill>
              </a:rPr>
              <a:t>Hänseler</a:t>
            </a:r>
            <a:r>
              <a:rPr lang="de-CH" sz="2400" dirty="0">
                <a:solidFill>
                  <a:schemeClr val="tx1"/>
                </a:solidFill>
              </a:rPr>
              <a:t> D-Mannose)</a:t>
            </a:r>
          </a:p>
          <a:p>
            <a:r>
              <a:rPr lang="de-CH" sz="2400" dirty="0">
                <a:solidFill>
                  <a:schemeClr val="tx1"/>
                </a:solidFill>
              </a:rPr>
              <a:t>NF Mannose mit Preiselbeeren, </a:t>
            </a:r>
            <a:r>
              <a:rPr lang="de-CH" sz="2400" dirty="0" err="1">
                <a:solidFill>
                  <a:schemeClr val="tx1"/>
                </a:solidFill>
              </a:rPr>
              <a:t>Biotta</a:t>
            </a:r>
            <a:r>
              <a:rPr lang="de-CH" sz="2400" dirty="0">
                <a:solidFill>
                  <a:schemeClr val="tx1"/>
                </a:solidFill>
              </a:rPr>
              <a:t> Preiselbeersaft m/Hanf</a:t>
            </a:r>
          </a:p>
          <a:p>
            <a:r>
              <a:rPr lang="de-CH" sz="2400" dirty="0">
                <a:solidFill>
                  <a:schemeClr val="tx1"/>
                </a:solidFill>
              </a:rPr>
              <a:t>Niere-Blase Tinktur (NF, Ceres - stärkt Niere und Blase – entzündungshemmend)</a:t>
            </a:r>
          </a:p>
          <a:p>
            <a:r>
              <a:rPr lang="de-CH" sz="2400" dirty="0" err="1">
                <a:solidFill>
                  <a:schemeClr val="tx1"/>
                </a:solidFill>
              </a:rPr>
              <a:t>Arbutin</a:t>
            </a:r>
            <a:r>
              <a:rPr lang="de-CH" sz="2400" dirty="0">
                <a:solidFill>
                  <a:schemeClr val="tx1"/>
                </a:solidFill>
              </a:rPr>
              <a:t> (</a:t>
            </a:r>
            <a:r>
              <a:rPr lang="de-CH" sz="2400" dirty="0" err="1">
                <a:solidFill>
                  <a:schemeClr val="tx1"/>
                </a:solidFill>
              </a:rPr>
              <a:t>Cystinol</a:t>
            </a:r>
            <a:r>
              <a:rPr lang="de-CH" sz="2400" dirty="0">
                <a:solidFill>
                  <a:schemeClr val="tx1"/>
                </a:solidFill>
              </a:rPr>
              <a:t>, </a:t>
            </a:r>
            <a:r>
              <a:rPr lang="de-CH" sz="2400" dirty="0" err="1">
                <a:solidFill>
                  <a:schemeClr val="tx1"/>
                </a:solidFill>
              </a:rPr>
              <a:t>Hänseler</a:t>
            </a:r>
            <a:r>
              <a:rPr lang="de-CH" sz="2400" dirty="0">
                <a:solidFill>
                  <a:schemeClr val="tx1"/>
                </a:solidFill>
              </a:rPr>
              <a:t> Nieren- und </a:t>
            </a:r>
            <a:r>
              <a:rPr lang="de-CH" sz="2400" dirty="0" err="1">
                <a:solidFill>
                  <a:schemeClr val="tx1"/>
                </a:solidFill>
              </a:rPr>
              <a:t>Blasendragées</a:t>
            </a:r>
            <a:r>
              <a:rPr lang="de-CH" sz="2400" dirty="0">
                <a:solidFill>
                  <a:schemeClr val="tx1"/>
                </a:solidFill>
              </a:rPr>
              <a:t>)</a:t>
            </a:r>
          </a:p>
          <a:p>
            <a:r>
              <a:rPr lang="de-CH" sz="2400" dirty="0" err="1">
                <a:solidFill>
                  <a:schemeClr val="tx1"/>
                </a:solidFill>
              </a:rPr>
              <a:t>Proanthocyanidine</a:t>
            </a:r>
            <a:r>
              <a:rPr lang="de-CH" sz="2400" dirty="0">
                <a:solidFill>
                  <a:schemeClr val="tx1"/>
                </a:solidFill>
              </a:rPr>
              <a:t> (PAC, </a:t>
            </a:r>
            <a:r>
              <a:rPr lang="de-CH" sz="2400" dirty="0" err="1">
                <a:solidFill>
                  <a:schemeClr val="tx1"/>
                </a:solidFill>
              </a:rPr>
              <a:t>Femannose</a:t>
            </a:r>
            <a:r>
              <a:rPr lang="de-CH" sz="2400" dirty="0">
                <a:solidFill>
                  <a:schemeClr val="tx1"/>
                </a:solidFill>
              </a:rPr>
              <a:t>, </a:t>
            </a:r>
            <a:r>
              <a:rPr lang="de-CH" sz="2400" dirty="0" err="1">
                <a:solidFill>
                  <a:schemeClr val="tx1"/>
                </a:solidFill>
              </a:rPr>
              <a:t>Preiselbeerkapseln</a:t>
            </a:r>
            <a:r>
              <a:rPr lang="de-CH" sz="2400" dirty="0">
                <a:solidFill>
                  <a:schemeClr val="tx1"/>
                </a:solidFill>
              </a:rPr>
              <a:t>, Traubenkerne)</a:t>
            </a:r>
          </a:p>
          <a:p>
            <a:r>
              <a:rPr lang="de-CH" sz="2400" dirty="0" err="1">
                <a:solidFill>
                  <a:schemeClr val="tx1"/>
                </a:solidFill>
              </a:rPr>
              <a:t>Resveratrole</a:t>
            </a:r>
            <a:r>
              <a:rPr lang="de-CH" sz="2400" dirty="0">
                <a:solidFill>
                  <a:schemeClr val="tx1"/>
                </a:solidFill>
              </a:rPr>
              <a:t>: </a:t>
            </a:r>
            <a:r>
              <a:rPr lang="de-CH" sz="2400" dirty="0" err="1">
                <a:solidFill>
                  <a:schemeClr val="tx1"/>
                </a:solidFill>
              </a:rPr>
              <a:t>Polygonum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cuspidatum</a:t>
            </a:r>
            <a:r>
              <a:rPr lang="de-CH" sz="2400" dirty="0">
                <a:solidFill>
                  <a:schemeClr val="tx1"/>
                </a:solidFill>
              </a:rPr>
              <a:t> – japanischer Staudenknöterich</a:t>
            </a:r>
          </a:p>
          <a:p>
            <a:r>
              <a:rPr lang="de-CH" sz="2400" dirty="0" err="1">
                <a:solidFill>
                  <a:schemeClr val="tx1"/>
                </a:solidFill>
              </a:rPr>
              <a:t>Angocin</a:t>
            </a:r>
            <a:r>
              <a:rPr lang="de-CH" sz="2400" dirty="0">
                <a:solidFill>
                  <a:schemeClr val="tx1"/>
                </a:solidFill>
              </a:rPr>
              <a:t>: Kapuzinerkresse mit Meerrettich </a:t>
            </a:r>
            <a:r>
              <a:rPr lang="de-CH" sz="2400" dirty="0">
                <a:solidFill>
                  <a:schemeClr val="tx1"/>
                </a:solidFill>
                <a:sym typeface="Wingdings" panose="05000000000000000000" pitchFamily="2" charset="2"/>
              </a:rPr>
              <a:t> Super</a:t>
            </a:r>
            <a:endParaRPr lang="de-CH" sz="2400" dirty="0">
              <a:solidFill>
                <a:schemeClr val="tx1"/>
              </a:solidFill>
            </a:endParaRPr>
          </a:p>
          <a:p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Übersäuerung:</a:t>
            </a:r>
          </a:p>
          <a:p>
            <a:r>
              <a:rPr lang="de-CH" sz="2400" dirty="0">
                <a:solidFill>
                  <a:schemeClr val="tx1"/>
                </a:solidFill>
              </a:rPr>
              <a:t>Basenpulver (</a:t>
            </a:r>
            <a:r>
              <a:rPr lang="de-CH" sz="2400" dirty="0" err="1">
                <a:solidFill>
                  <a:schemeClr val="tx1"/>
                </a:solidFill>
              </a:rPr>
              <a:t>Nutrexin</a:t>
            </a:r>
            <a:r>
              <a:rPr lang="de-CH" sz="2400" dirty="0">
                <a:solidFill>
                  <a:schemeClr val="tx1"/>
                </a:solidFill>
              </a:rPr>
              <a:t> Basen-Aktiv, Übersäuerung -&gt; Harndrang)</a:t>
            </a:r>
          </a:p>
          <a:p>
            <a:pPr marL="0" indent="0">
              <a:buNone/>
            </a:pPr>
            <a:endParaRPr lang="de-CH" sz="2400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8194" name="Picture 2" descr="Bildergebnis für blasenentzündung">
            <a:extLst>
              <a:ext uri="{FF2B5EF4-FFF2-40B4-BE49-F238E27FC236}">
                <a16:creationId xmlns:a16="http://schemas.microsoft.com/office/drawing/2014/main" id="{AEEFE4EA-6C5B-4BB8-B5F9-B7DFD07C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85" y="1051028"/>
            <a:ext cx="3978173" cy="2983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44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Pflanzen</a:t>
            </a:r>
          </a:p>
        </p:txBody>
      </p:sp>
      <p:pic>
        <p:nvPicPr>
          <p:cNvPr id="9226" name="Picture 10" descr="Bildergebnis für wassernabelkraut">
            <a:extLst>
              <a:ext uri="{FF2B5EF4-FFF2-40B4-BE49-F238E27FC236}">
                <a16:creationId xmlns:a16="http://schemas.microsoft.com/office/drawing/2014/main" id="{06B0B125-891B-4B8F-9DED-2715957D4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698">
            <a:off x="5734679" y="4384556"/>
            <a:ext cx="3409358" cy="2264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Schachtelhalm – Equisetum </a:t>
            </a:r>
            <a:r>
              <a:rPr lang="de-CH" dirty="0" err="1">
                <a:solidFill>
                  <a:schemeClr val="tx1"/>
                </a:solidFill>
              </a:rPr>
              <a:t>arvense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Goldrute – </a:t>
            </a:r>
            <a:r>
              <a:rPr lang="de-CH" dirty="0" err="1">
                <a:solidFill>
                  <a:schemeClr val="tx1"/>
                </a:solidFill>
              </a:rPr>
              <a:t>Solidago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virgaurea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Brennnessel – Urtica </a:t>
            </a:r>
            <a:r>
              <a:rPr lang="de-CH" dirty="0" err="1">
                <a:solidFill>
                  <a:schemeClr val="tx1"/>
                </a:solidFill>
              </a:rPr>
              <a:t>dioica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Wassernabelkraut – </a:t>
            </a:r>
            <a:r>
              <a:rPr lang="de-CH" dirty="0" err="1">
                <a:solidFill>
                  <a:schemeClr val="tx1"/>
                </a:solidFill>
              </a:rPr>
              <a:t>Centella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asiatica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Espe – Populus </a:t>
            </a:r>
            <a:r>
              <a:rPr lang="de-CH" dirty="0" err="1">
                <a:solidFill>
                  <a:schemeClr val="tx1"/>
                </a:solidFill>
              </a:rPr>
              <a:t>tremuloides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Preiselbeere – </a:t>
            </a:r>
            <a:r>
              <a:rPr lang="de-CH" dirty="0" err="1">
                <a:solidFill>
                  <a:schemeClr val="tx1"/>
                </a:solidFill>
              </a:rPr>
              <a:t>Vacchinum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vitis-idaea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Sägepalme – </a:t>
            </a:r>
            <a:r>
              <a:rPr lang="de-CH" dirty="0" err="1">
                <a:solidFill>
                  <a:schemeClr val="tx1"/>
                </a:solidFill>
              </a:rPr>
              <a:t>Serenoa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repens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228" name="Picture 12" descr="Bildergebnis für sägepalme">
            <a:extLst>
              <a:ext uri="{FF2B5EF4-FFF2-40B4-BE49-F238E27FC236}">
                <a16:creationId xmlns:a16="http://schemas.microsoft.com/office/drawing/2014/main" id="{CD209BEE-13CC-4C76-B528-17B6AE6F6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67"/>
          <a:stretch/>
        </p:blipFill>
        <p:spPr bwMode="auto">
          <a:xfrm>
            <a:off x="8656700" y="-56906"/>
            <a:ext cx="35353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Bildergebnis für preiselbeeren">
            <a:extLst>
              <a:ext uri="{FF2B5EF4-FFF2-40B4-BE49-F238E27FC236}">
                <a16:creationId xmlns:a16="http://schemas.microsoft.com/office/drawing/2014/main" id="{3BA2A598-1A5B-4E10-A7D2-90BB5DF9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65" y="5126017"/>
            <a:ext cx="3159553" cy="2105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Bildergebnis für espe">
            <a:extLst>
              <a:ext uri="{FF2B5EF4-FFF2-40B4-BE49-F238E27FC236}">
                <a16:creationId xmlns:a16="http://schemas.microsoft.com/office/drawing/2014/main" id="{26837EC6-D603-46C0-AF44-66939CF2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542" y="3625169"/>
            <a:ext cx="2087418" cy="208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ildergebnis für goldrute">
            <a:extLst>
              <a:ext uri="{FF2B5EF4-FFF2-40B4-BE49-F238E27FC236}">
                <a16:creationId xmlns:a16="http://schemas.microsoft.com/office/drawing/2014/main" id="{F9D869BA-5B82-48BD-81ED-3207214AD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842">
            <a:off x="6808651" y="2441215"/>
            <a:ext cx="3529781" cy="2647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ildergebnis für schachtelhalm">
            <a:extLst>
              <a:ext uri="{FF2B5EF4-FFF2-40B4-BE49-F238E27FC236}">
                <a16:creationId xmlns:a16="http://schemas.microsoft.com/office/drawing/2014/main" id="{21F2112E-4343-496A-A0F1-81F20661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7790">
            <a:off x="8577850" y="1337950"/>
            <a:ext cx="3438218" cy="229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ildergebnis für brennnessel">
            <a:extLst>
              <a:ext uri="{FF2B5EF4-FFF2-40B4-BE49-F238E27FC236}">
                <a16:creationId xmlns:a16="http://schemas.microsoft.com/office/drawing/2014/main" id="{447ADD90-A686-4E26-BA33-E9208C26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32" y="331839"/>
            <a:ext cx="3529781" cy="235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8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Pflanzen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Schachtelhalm – Equisetum </a:t>
            </a:r>
            <a:r>
              <a:rPr lang="de-CH" dirty="0" err="1">
                <a:solidFill>
                  <a:schemeClr val="tx1"/>
                </a:solidFill>
              </a:rPr>
              <a:t>arvense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Fördert Nierentätigkeit</a:t>
            </a:r>
          </a:p>
          <a:p>
            <a:r>
              <a:rPr lang="de-CH" dirty="0">
                <a:solidFill>
                  <a:schemeClr val="tx1"/>
                </a:solidFill>
              </a:rPr>
              <a:t>Ausscheidung von Stoffwechselprodukten</a:t>
            </a:r>
          </a:p>
          <a:p>
            <a:r>
              <a:rPr lang="de-CH" dirty="0">
                <a:solidFill>
                  <a:schemeClr val="tx1"/>
                </a:solidFill>
              </a:rPr>
              <a:t>Gegen Blasenentzündung</a:t>
            </a:r>
          </a:p>
          <a:p>
            <a:r>
              <a:rPr lang="de-CH" dirty="0">
                <a:solidFill>
                  <a:schemeClr val="tx1"/>
                </a:solidFill>
              </a:rPr>
              <a:t>Gegen Harnleiterentzündung</a:t>
            </a:r>
          </a:p>
          <a:p>
            <a:r>
              <a:rPr lang="de-CH" dirty="0">
                <a:solidFill>
                  <a:schemeClr val="tx1"/>
                </a:solidFill>
              </a:rPr>
              <a:t>Ergänzend bei Nierenentzündung</a:t>
            </a:r>
          </a:p>
          <a:p>
            <a:r>
              <a:rPr lang="de-CH" dirty="0">
                <a:solidFill>
                  <a:schemeClr val="tx1"/>
                </a:solidFill>
              </a:rPr>
              <a:t>Nierensteine</a:t>
            </a:r>
          </a:p>
          <a:p>
            <a:r>
              <a:rPr lang="de-CH" dirty="0">
                <a:solidFill>
                  <a:schemeClr val="tx1"/>
                </a:solidFill>
              </a:rPr>
              <a:t>Wassereinlagerungen (Bindegewebsstärkend)</a:t>
            </a:r>
          </a:p>
        </p:txBody>
      </p:sp>
      <p:pic>
        <p:nvPicPr>
          <p:cNvPr id="9220" name="Picture 4" descr="Bildergebnis für schachtelhalm">
            <a:extLst>
              <a:ext uri="{FF2B5EF4-FFF2-40B4-BE49-F238E27FC236}">
                <a16:creationId xmlns:a16="http://schemas.microsoft.com/office/drawing/2014/main" id="{21F2112E-4343-496A-A0F1-81F20661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85" y="1523999"/>
            <a:ext cx="4142331" cy="2763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5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Pflanzen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Goldrute – </a:t>
            </a:r>
            <a:r>
              <a:rPr lang="de-CH" dirty="0" err="1">
                <a:solidFill>
                  <a:schemeClr val="tx1"/>
                </a:solidFill>
              </a:rPr>
              <a:t>Solidago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virgaurea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Harntreibend</a:t>
            </a:r>
          </a:p>
          <a:p>
            <a:r>
              <a:rPr lang="de-CH" dirty="0">
                <a:solidFill>
                  <a:schemeClr val="tx1"/>
                </a:solidFill>
              </a:rPr>
              <a:t>Entkrampfend auf Harnwege</a:t>
            </a:r>
          </a:p>
          <a:p>
            <a:r>
              <a:rPr lang="de-CH" dirty="0">
                <a:solidFill>
                  <a:schemeClr val="tx1"/>
                </a:solidFill>
              </a:rPr>
              <a:t>Entzündungshemmend</a:t>
            </a:r>
          </a:p>
          <a:p>
            <a:r>
              <a:rPr lang="de-CH" dirty="0">
                <a:solidFill>
                  <a:schemeClr val="tx1"/>
                </a:solidFill>
              </a:rPr>
              <a:t>Vorbeugend gegen Blasen- und Nierensteine</a:t>
            </a:r>
          </a:p>
          <a:p>
            <a:r>
              <a:rPr lang="de-CH" dirty="0">
                <a:solidFill>
                  <a:schemeClr val="tx1"/>
                </a:solidFill>
              </a:rPr>
              <a:t>Keine Kalium- und Natriumausscheidung!</a:t>
            </a:r>
          </a:p>
          <a:p>
            <a:r>
              <a:rPr lang="de-CH" dirty="0">
                <a:solidFill>
                  <a:schemeClr val="tx1"/>
                </a:solidFill>
              </a:rPr>
              <a:t>Ergänzend bei rheumatischen Erkrankungen</a:t>
            </a:r>
          </a:p>
        </p:txBody>
      </p:sp>
      <p:pic>
        <p:nvPicPr>
          <p:cNvPr id="9222" name="Picture 6" descr="Bildergebnis für goldrute">
            <a:extLst>
              <a:ext uri="{FF2B5EF4-FFF2-40B4-BE49-F238E27FC236}">
                <a16:creationId xmlns:a16="http://schemas.microsoft.com/office/drawing/2014/main" id="{F9D869BA-5B82-48BD-81ED-3207214AD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2" y="1380254"/>
            <a:ext cx="3983814" cy="2987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13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Pflanzen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Brennnessel – Urtica </a:t>
            </a:r>
            <a:r>
              <a:rPr lang="de-CH" dirty="0" err="1">
                <a:solidFill>
                  <a:schemeClr val="tx1"/>
                </a:solidFill>
              </a:rPr>
              <a:t>dioica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Harntreibend</a:t>
            </a:r>
          </a:p>
          <a:p>
            <a:r>
              <a:rPr lang="de-CH" dirty="0">
                <a:solidFill>
                  <a:schemeClr val="tx1"/>
                </a:solidFill>
              </a:rPr>
              <a:t>Hoher Kaliumgehalt</a:t>
            </a:r>
          </a:p>
          <a:p>
            <a:r>
              <a:rPr lang="de-CH" dirty="0">
                <a:solidFill>
                  <a:schemeClr val="tx1"/>
                </a:solidFill>
              </a:rPr>
              <a:t>Bei Prostatakarzinomen</a:t>
            </a:r>
          </a:p>
          <a:p>
            <a:r>
              <a:rPr lang="de-CH" dirty="0">
                <a:solidFill>
                  <a:schemeClr val="tx1"/>
                </a:solidFill>
              </a:rPr>
              <a:t>5-alpha-Reduktasehemmend</a:t>
            </a:r>
          </a:p>
          <a:p>
            <a:r>
              <a:rPr lang="de-CH" dirty="0">
                <a:solidFill>
                  <a:schemeClr val="tx1"/>
                </a:solidFill>
              </a:rPr>
              <a:t>Entzündungshemmend</a:t>
            </a:r>
          </a:p>
        </p:txBody>
      </p:sp>
      <p:pic>
        <p:nvPicPr>
          <p:cNvPr id="9218" name="Picture 2" descr="Bildergebnis für brennnessel">
            <a:extLst>
              <a:ext uri="{FF2B5EF4-FFF2-40B4-BE49-F238E27FC236}">
                <a16:creationId xmlns:a16="http://schemas.microsoft.com/office/drawing/2014/main" id="{447ADD90-A686-4E26-BA33-E9208C26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91" y="1523999"/>
            <a:ext cx="4048841" cy="2699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22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Pflanzen</a:t>
            </a:r>
          </a:p>
        </p:txBody>
      </p:sp>
      <p:pic>
        <p:nvPicPr>
          <p:cNvPr id="9226" name="Picture 10" descr="Bildergebnis für wassernabelkraut">
            <a:extLst>
              <a:ext uri="{FF2B5EF4-FFF2-40B4-BE49-F238E27FC236}">
                <a16:creationId xmlns:a16="http://schemas.microsoft.com/office/drawing/2014/main" id="{06B0B125-891B-4B8F-9DED-2715957D4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96" y="1826083"/>
            <a:ext cx="4079135" cy="2708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Wassernabelkraut – </a:t>
            </a:r>
            <a:r>
              <a:rPr lang="de-CH" dirty="0" err="1">
                <a:solidFill>
                  <a:schemeClr val="tx1"/>
                </a:solidFill>
              </a:rPr>
              <a:t>Centella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asiatica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Entzündungshemmend</a:t>
            </a:r>
          </a:p>
          <a:p>
            <a:r>
              <a:rPr lang="de-CH" dirty="0">
                <a:solidFill>
                  <a:schemeClr val="tx1"/>
                </a:solidFill>
              </a:rPr>
              <a:t>Stärkt Blasenwand</a:t>
            </a:r>
          </a:p>
          <a:p>
            <a:r>
              <a:rPr lang="de-CH" dirty="0">
                <a:solidFill>
                  <a:schemeClr val="tx1"/>
                </a:solidFill>
              </a:rPr>
              <a:t>Harntreibend</a:t>
            </a:r>
          </a:p>
          <a:p>
            <a:r>
              <a:rPr lang="de-CH" dirty="0">
                <a:solidFill>
                  <a:schemeClr val="tx1"/>
                </a:solidFill>
              </a:rPr>
              <a:t>Immunsystemstärkend</a:t>
            </a:r>
          </a:p>
        </p:txBody>
      </p:sp>
    </p:spTree>
    <p:extLst>
      <p:ext uri="{BB962C8B-B14F-4D97-AF65-F5344CB8AC3E}">
        <p14:creationId xmlns:p14="http://schemas.microsoft.com/office/powerpoint/2010/main" val="133292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62362DE-7747-4D8B-99FA-8E36F0B15F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123E6E-F713-4254-A6BF-358CC8EC6C9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6B70F06-ED50-4A38-A184-33F09F9D9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46633" y="2065314"/>
            <a:ext cx="4004489" cy="2402694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9E71A6-A2DA-4044-B7A6-F0943FD60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5754" y="628617"/>
            <a:ext cx="6368858" cy="3028983"/>
          </a:xfrm>
        </p:spPr>
        <p:txBody>
          <a:bodyPr>
            <a:normAutofit/>
          </a:bodyPr>
          <a:lstStyle/>
          <a:p>
            <a:r>
              <a:rPr lang="de-CH"/>
              <a:t>Referent:</a:t>
            </a:r>
            <a:br>
              <a:rPr lang="de-CH"/>
            </a:br>
            <a:br>
              <a:rPr lang="de-CH" dirty="0"/>
            </a:br>
            <a:r>
              <a:rPr lang="de-CH" dirty="0"/>
              <a:t>Paul Blöchlinger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C703B6-8BA9-4957-ADDE-C303A72D1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r>
              <a:rPr lang="de-CH" dirty="0"/>
              <a:t>Kräuter Paul</a:t>
            </a:r>
          </a:p>
          <a:p>
            <a:r>
              <a:rPr lang="de-CH" dirty="0"/>
              <a:t>Eidg. Dipl. Drogist HF</a:t>
            </a:r>
          </a:p>
          <a:p>
            <a:r>
              <a:rPr lang="de-CH" dirty="0"/>
              <a:t>Naturheilspezialist</a:t>
            </a:r>
          </a:p>
        </p:txBody>
      </p:sp>
    </p:spTree>
    <p:extLst>
      <p:ext uri="{BB962C8B-B14F-4D97-AF65-F5344CB8AC3E}">
        <p14:creationId xmlns:p14="http://schemas.microsoft.com/office/powerpoint/2010/main" val="22788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Pflanzen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Espe – Populus </a:t>
            </a:r>
            <a:r>
              <a:rPr lang="de-CH" dirty="0" err="1">
                <a:solidFill>
                  <a:schemeClr val="tx1"/>
                </a:solidFill>
              </a:rPr>
              <a:t>tremuloides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Keimtötend</a:t>
            </a:r>
          </a:p>
          <a:p>
            <a:r>
              <a:rPr lang="de-CH" dirty="0">
                <a:solidFill>
                  <a:schemeClr val="tx1"/>
                </a:solidFill>
              </a:rPr>
              <a:t>Entzündungshemmend</a:t>
            </a:r>
          </a:p>
          <a:p>
            <a:r>
              <a:rPr lang="de-CH" dirty="0">
                <a:solidFill>
                  <a:schemeClr val="tx1"/>
                </a:solidFill>
              </a:rPr>
              <a:t>Schmerzstillend</a:t>
            </a:r>
          </a:p>
          <a:p>
            <a:r>
              <a:rPr lang="de-CH" dirty="0" err="1">
                <a:solidFill>
                  <a:schemeClr val="tx1"/>
                </a:solidFill>
              </a:rPr>
              <a:t>Salicinsäure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10242" name="Picture 2" descr="Bildergebnis für espe">
            <a:extLst>
              <a:ext uri="{FF2B5EF4-FFF2-40B4-BE49-F238E27FC236}">
                <a16:creationId xmlns:a16="http://schemas.microsoft.com/office/drawing/2014/main" id="{5C7DD4C4-F0CC-4A1E-9B18-B5F71AA7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58" y="961664"/>
            <a:ext cx="3585507" cy="3585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9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Pflanzen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Preiselbeere – </a:t>
            </a:r>
            <a:r>
              <a:rPr lang="de-CH" dirty="0" err="1">
                <a:solidFill>
                  <a:schemeClr val="tx1"/>
                </a:solidFill>
              </a:rPr>
              <a:t>Vacchinum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vitis-idaea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Entzündungshemmend</a:t>
            </a:r>
          </a:p>
          <a:p>
            <a:r>
              <a:rPr lang="de-CH" dirty="0">
                <a:solidFill>
                  <a:schemeClr val="tx1"/>
                </a:solidFill>
              </a:rPr>
              <a:t>Antibakteriell</a:t>
            </a:r>
          </a:p>
          <a:p>
            <a:r>
              <a:rPr lang="de-CH" dirty="0">
                <a:solidFill>
                  <a:schemeClr val="tx1"/>
                </a:solidFill>
              </a:rPr>
              <a:t>Hoher Gehalt an PAC (</a:t>
            </a:r>
            <a:r>
              <a:rPr lang="de-CH" dirty="0" err="1">
                <a:solidFill>
                  <a:schemeClr val="tx1"/>
                </a:solidFill>
              </a:rPr>
              <a:t>Proanthocyanidine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r>
              <a:rPr lang="de-CH" dirty="0">
                <a:solidFill>
                  <a:schemeClr val="tx1"/>
                </a:solidFill>
              </a:rPr>
              <a:t>Gerbstoffe (Bakterienanheftung!!)</a:t>
            </a:r>
          </a:p>
          <a:p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230" name="Picture 14" descr="Bildergebnis für preiselbeeren">
            <a:extLst>
              <a:ext uri="{FF2B5EF4-FFF2-40B4-BE49-F238E27FC236}">
                <a16:creationId xmlns:a16="http://schemas.microsoft.com/office/drawing/2014/main" id="{3BA2A598-1A5B-4E10-A7D2-90BB5DF9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01" y="1810162"/>
            <a:ext cx="4048305" cy="2697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8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Pflanzen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Sägepalme – </a:t>
            </a:r>
            <a:r>
              <a:rPr lang="de-CH" dirty="0" err="1">
                <a:solidFill>
                  <a:schemeClr val="tx1"/>
                </a:solidFill>
              </a:rPr>
              <a:t>Serenoa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repens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Auch </a:t>
            </a:r>
            <a:r>
              <a:rPr lang="de-CH" dirty="0" err="1">
                <a:solidFill>
                  <a:schemeClr val="tx1"/>
                </a:solidFill>
              </a:rPr>
              <a:t>Sabal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serrulata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Gegen Prostatakarzinom</a:t>
            </a:r>
          </a:p>
          <a:p>
            <a:r>
              <a:rPr lang="de-CH" dirty="0">
                <a:solidFill>
                  <a:schemeClr val="tx1"/>
                </a:solidFill>
              </a:rPr>
              <a:t>Lang bewährtes BPI-Mittel</a:t>
            </a:r>
          </a:p>
          <a:p>
            <a:r>
              <a:rPr lang="de-CH" dirty="0">
                <a:solidFill>
                  <a:schemeClr val="tx1"/>
                </a:solidFill>
              </a:rPr>
              <a:t>Unterbindet 5-alpha-Reduktase</a:t>
            </a:r>
          </a:p>
          <a:p>
            <a:r>
              <a:rPr lang="de-CH" dirty="0">
                <a:solidFill>
                  <a:schemeClr val="tx1"/>
                </a:solidFill>
              </a:rPr>
              <a:t>Dihydrotestosteron senkend</a:t>
            </a:r>
          </a:p>
          <a:p>
            <a:pPr marL="0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228" name="Picture 12" descr="Bildergebnis für sägepalme">
            <a:extLst>
              <a:ext uri="{FF2B5EF4-FFF2-40B4-BE49-F238E27FC236}">
                <a16:creationId xmlns:a16="http://schemas.microsoft.com/office/drawing/2014/main" id="{CD209BEE-13CC-4C76-B528-17B6AE6F6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67"/>
          <a:stretch/>
        </p:blipFill>
        <p:spPr bwMode="auto">
          <a:xfrm>
            <a:off x="6495390" y="1736436"/>
            <a:ext cx="4404327" cy="2847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1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 numCol="2">
            <a:normAutofit lnSpcReduction="10000"/>
          </a:bodyPr>
          <a:lstStyle/>
          <a:p>
            <a:r>
              <a:rPr lang="de-CH" dirty="0">
                <a:solidFill>
                  <a:schemeClr val="tx1"/>
                </a:solidFill>
              </a:rPr>
              <a:t>NF Niere-Blase: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Schachtelhalm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Goldrute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Wassernabelkraut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Espe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NF Niere-Blase </a:t>
            </a:r>
            <a:r>
              <a:rPr lang="de-CH" dirty="0" err="1">
                <a:solidFill>
                  <a:schemeClr val="tx1"/>
                </a:solidFill>
              </a:rPr>
              <a:t>Spagyrik</a:t>
            </a:r>
            <a:r>
              <a:rPr lang="de-CH" dirty="0">
                <a:solidFill>
                  <a:schemeClr val="tx1"/>
                </a:solidFill>
              </a:rPr>
              <a:t>: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Goldrute </a:t>
            </a:r>
            <a:r>
              <a:rPr lang="de-CH" dirty="0" err="1">
                <a:solidFill>
                  <a:schemeClr val="tx1"/>
                </a:solidFill>
              </a:rPr>
              <a:t>spag</a:t>
            </a:r>
            <a:r>
              <a:rPr lang="de-CH" dirty="0">
                <a:solidFill>
                  <a:schemeClr val="tx1"/>
                </a:solidFill>
              </a:rPr>
              <a:t>.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Schachtelhalm </a:t>
            </a:r>
            <a:r>
              <a:rPr lang="de-CH" dirty="0" err="1">
                <a:solidFill>
                  <a:schemeClr val="tx1"/>
                </a:solidFill>
              </a:rPr>
              <a:t>spag</a:t>
            </a:r>
            <a:r>
              <a:rPr lang="de-CH" dirty="0">
                <a:solidFill>
                  <a:schemeClr val="tx1"/>
                </a:solidFill>
              </a:rPr>
              <a:t>.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Thuja </a:t>
            </a:r>
            <a:r>
              <a:rPr lang="de-CH" dirty="0" err="1">
                <a:solidFill>
                  <a:schemeClr val="tx1"/>
                </a:solidFill>
              </a:rPr>
              <a:t>spag</a:t>
            </a:r>
            <a:r>
              <a:rPr lang="de-CH" dirty="0">
                <a:solidFill>
                  <a:schemeClr val="tx1"/>
                </a:solidFill>
              </a:rPr>
              <a:t>.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Brennnessel </a:t>
            </a:r>
            <a:r>
              <a:rPr lang="de-CH" dirty="0" err="1">
                <a:solidFill>
                  <a:schemeClr val="tx1"/>
                </a:solidFill>
              </a:rPr>
              <a:t>spag</a:t>
            </a:r>
            <a:r>
              <a:rPr lang="de-CH" dirty="0">
                <a:solidFill>
                  <a:schemeClr val="tx1"/>
                </a:solidFill>
              </a:rPr>
              <a:t>.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Silber </a:t>
            </a:r>
            <a:r>
              <a:rPr lang="de-CH" dirty="0" err="1">
                <a:solidFill>
                  <a:schemeClr val="tx1"/>
                </a:solidFill>
              </a:rPr>
              <a:t>spag</a:t>
            </a:r>
            <a:r>
              <a:rPr lang="de-CH" dirty="0">
                <a:solidFill>
                  <a:schemeClr val="tx1"/>
                </a:solidFill>
              </a:rPr>
              <a:t>.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NF Mannose mit Preiselbeer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NF Schachtelhalm Tabletten: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400mg Schachtelhalmpulver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 err="1">
                <a:solidFill>
                  <a:schemeClr val="tx1"/>
                </a:solidFill>
              </a:rPr>
              <a:t>Nutrexin</a:t>
            </a:r>
            <a:r>
              <a:rPr lang="de-CH" dirty="0">
                <a:solidFill>
                  <a:schemeClr val="tx1"/>
                </a:solidFill>
              </a:rPr>
              <a:t> Basen-Aktiv: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Natrium- und Kalium</a:t>
            </a:r>
            <a:r>
              <a:rPr lang="de-CH" b="1" dirty="0">
                <a:solidFill>
                  <a:schemeClr val="tx1"/>
                </a:solidFill>
              </a:rPr>
              <a:t>hydrogencarbonat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Natrium-, Magnesium- und Kalium</a:t>
            </a:r>
            <a:r>
              <a:rPr lang="de-CH" b="1" dirty="0">
                <a:solidFill>
                  <a:schemeClr val="tx1"/>
                </a:solidFill>
              </a:rPr>
              <a:t>citrat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Inulin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Kartoffelstärke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Zitronensaftpulver</a:t>
            </a:r>
            <a:br>
              <a:rPr lang="de-CH" dirty="0">
                <a:solidFill>
                  <a:schemeClr val="tx1"/>
                </a:solidFill>
              </a:rPr>
            </a:br>
            <a:endParaRPr lang="de-CH" dirty="0">
              <a:solidFill>
                <a:schemeClr val="tx1"/>
              </a:solidFill>
            </a:endParaRPr>
          </a:p>
          <a:p>
            <a:r>
              <a:rPr lang="de-CH" dirty="0" err="1">
                <a:solidFill>
                  <a:schemeClr val="tx1"/>
                </a:solidFill>
              </a:rPr>
              <a:t>Angocin</a:t>
            </a:r>
            <a:r>
              <a:rPr lang="de-CH" dirty="0">
                <a:solidFill>
                  <a:schemeClr val="tx1"/>
                </a:solidFill>
              </a:rPr>
              <a:t>: </a:t>
            </a:r>
            <a:r>
              <a:rPr lang="de-CH" dirty="0" err="1">
                <a:solidFill>
                  <a:schemeClr val="tx1"/>
                </a:solidFill>
              </a:rPr>
              <a:t>Meerettich</a:t>
            </a:r>
            <a:r>
              <a:rPr lang="de-CH" dirty="0">
                <a:solidFill>
                  <a:schemeClr val="tx1"/>
                </a:solidFill>
              </a:rPr>
              <a:t> mit Kresse</a:t>
            </a:r>
          </a:p>
        </p:txBody>
      </p:sp>
    </p:spTree>
    <p:extLst>
      <p:ext uri="{BB962C8B-B14F-4D97-AF65-F5344CB8AC3E}">
        <p14:creationId xmlns:p14="http://schemas.microsoft.com/office/powerpoint/2010/main" val="243942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 numCol="2">
            <a:normAutofit fontScale="77500" lnSpcReduction="20000"/>
          </a:bodyPr>
          <a:lstStyle/>
          <a:p>
            <a:r>
              <a:rPr lang="de-CH" dirty="0" err="1">
                <a:solidFill>
                  <a:schemeClr val="tx1"/>
                </a:solidFill>
              </a:rPr>
              <a:t>Hänseler</a:t>
            </a:r>
            <a:r>
              <a:rPr lang="de-CH" dirty="0">
                <a:solidFill>
                  <a:schemeClr val="tx1"/>
                </a:solidFill>
              </a:rPr>
              <a:t> D-Mannose: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2g D-Mannose 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 err="1">
                <a:solidFill>
                  <a:schemeClr val="tx1"/>
                </a:solidFill>
              </a:rPr>
              <a:t>Femannose</a:t>
            </a:r>
            <a:r>
              <a:rPr lang="de-CH" dirty="0">
                <a:solidFill>
                  <a:schemeClr val="tx1"/>
                </a:solidFill>
              </a:rPr>
              <a:t>: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2g D-Mannose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50mg </a:t>
            </a:r>
            <a:r>
              <a:rPr lang="de-CH" dirty="0" err="1">
                <a:solidFill>
                  <a:schemeClr val="tx1"/>
                </a:solidFill>
              </a:rPr>
              <a:t>Preiselbeerextrakt</a:t>
            </a:r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 err="1">
                <a:solidFill>
                  <a:schemeClr val="tx1"/>
                </a:solidFill>
              </a:rPr>
              <a:t>Hänseler</a:t>
            </a:r>
            <a:r>
              <a:rPr lang="de-CH" dirty="0">
                <a:solidFill>
                  <a:schemeClr val="tx1"/>
                </a:solidFill>
              </a:rPr>
              <a:t> Nieren- und </a:t>
            </a:r>
            <a:r>
              <a:rPr lang="de-CH" dirty="0" err="1">
                <a:solidFill>
                  <a:schemeClr val="tx1"/>
                </a:solidFill>
              </a:rPr>
              <a:t>Blasendragées</a:t>
            </a:r>
            <a:r>
              <a:rPr lang="de-CH" dirty="0">
                <a:solidFill>
                  <a:schemeClr val="tx1"/>
                </a:solidFill>
              </a:rPr>
              <a:t>: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110mg Bärentraube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27mg </a:t>
            </a:r>
            <a:r>
              <a:rPr lang="de-CH" dirty="0" err="1">
                <a:solidFill>
                  <a:schemeClr val="tx1"/>
                </a:solidFill>
              </a:rPr>
              <a:t>Arbutin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46mg Birke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40mg Goldrute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 err="1">
                <a:solidFill>
                  <a:schemeClr val="tx1"/>
                </a:solidFill>
              </a:rPr>
              <a:t>Granufink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femina</a:t>
            </a:r>
            <a:r>
              <a:rPr lang="de-CH" dirty="0">
                <a:solidFill>
                  <a:schemeClr val="tx1"/>
                </a:solidFill>
              </a:rPr>
              <a:t> + </a:t>
            </a:r>
            <a:r>
              <a:rPr lang="de-CH" dirty="0" err="1">
                <a:solidFill>
                  <a:schemeClr val="tx1"/>
                </a:solidFill>
              </a:rPr>
              <a:t>Prosta</a:t>
            </a:r>
            <a:r>
              <a:rPr lang="de-CH" dirty="0">
                <a:solidFill>
                  <a:schemeClr val="tx1"/>
                </a:solidFill>
              </a:rPr>
              <a:t>*: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Kürbissamen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 err="1">
                <a:solidFill>
                  <a:schemeClr val="tx1"/>
                </a:solidFill>
              </a:rPr>
              <a:t>Gewürzumach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Hopfen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Kürbissamen*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 err="1">
                <a:solidFill>
                  <a:schemeClr val="tx1"/>
                </a:solidFill>
              </a:rPr>
              <a:t>Phytomed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Solidago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comp</a:t>
            </a:r>
            <a:r>
              <a:rPr lang="de-CH" dirty="0">
                <a:solidFill>
                  <a:schemeClr val="tx1"/>
                </a:solidFill>
              </a:rPr>
              <a:t>: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 err="1">
                <a:solidFill>
                  <a:schemeClr val="tx1"/>
                </a:solidFill>
              </a:rPr>
              <a:t>Solidagoextrakt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Ferrum </a:t>
            </a:r>
            <a:r>
              <a:rPr lang="de-CH" dirty="0" err="1">
                <a:solidFill>
                  <a:schemeClr val="tx1"/>
                </a:solidFill>
              </a:rPr>
              <a:t>phosph</a:t>
            </a:r>
            <a:r>
              <a:rPr lang="de-CH" dirty="0">
                <a:solidFill>
                  <a:schemeClr val="tx1"/>
                </a:solidFill>
              </a:rPr>
              <a:t>.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Kalium </a:t>
            </a:r>
            <a:r>
              <a:rPr lang="de-CH" dirty="0" err="1">
                <a:solidFill>
                  <a:schemeClr val="tx1"/>
                </a:solidFill>
              </a:rPr>
              <a:t>phosph</a:t>
            </a:r>
            <a:r>
              <a:rPr lang="de-CH" dirty="0">
                <a:solidFill>
                  <a:schemeClr val="tx1"/>
                </a:solidFill>
              </a:rPr>
              <a:t>.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Magnesium </a:t>
            </a:r>
            <a:r>
              <a:rPr lang="de-CH" dirty="0" err="1">
                <a:solidFill>
                  <a:schemeClr val="tx1"/>
                </a:solidFill>
              </a:rPr>
              <a:t>phosph</a:t>
            </a:r>
            <a:r>
              <a:rPr lang="de-CH" dirty="0">
                <a:solidFill>
                  <a:schemeClr val="tx1"/>
                </a:solidFill>
              </a:rPr>
              <a:t>.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Natrium </a:t>
            </a:r>
            <a:r>
              <a:rPr lang="de-CH" dirty="0" err="1">
                <a:solidFill>
                  <a:schemeClr val="tx1"/>
                </a:solidFill>
              </a:rPr>
              <a:t>sulf</a:t>
            </a:r>
            <a:r>
              <a:rPr lang="de-CH" dirty="0">
                <a:solidFill>
                  <a:schemeClr val="tx1"/>
                </a:solidFill>
              </a:rPr>
              <a:t>.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Homöopathie: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 err="1">
                <a:solidFill>
                  <a:schemeClr val="tx1"/>
                </a:solidFill>
              </a:rPr>
              <a:t>Blasosan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Calcium </a:t>
            </a:r>
            <a:r>
              <a:rPr lang="de-CH" dirty="0" err="1">
                <a:solidFill>
                  <a:schemeClr val="tx1"/>
                </a:solidFill>
              </a:rPr>
              <a:t>carbonicum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Ferrum </a:t>
            </a:r>
            <a:r>
              <a:rPr lang="de-CH" dirty="0" err="1">
                <a:solidFill>
                  <a:schemeClr val="tx1"/>
                </a:solidFill>
              </a:rPr>
              <a:t>phosphoricum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 err="1">
                <a:solidFill>
                  <a:schemeClr val="tx1"/>
                </a:solidFill>
              </a:rPr>
              <a:t>Cina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 err="1">
                <a:solidFill>
                  <a:schemeClr val="tx1"/>
                </a:solidFill>
              </a:rPr>
              <a:t>Cantharis</a:t>
            </a:r>
            <a:br>
              <a:rPr lang="de-CH" dirty="0">
                <a:solidFill>
                  <a:schemeClr val="tx1"/>
                </a:solidFill>
              </a:rPr>
            </a:br>
            <a:br>
              <a:rPr lang="de-CH" dirty="0">
                <a:solidFill>
                  <a:schemeClr val="tx1"/>
                </a:solidFill>
              </a:rPr>
            </a:b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41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8D308E1-C86E-45A4-8A5F-AEC7DA6EE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36979" y="1325509"/>
            <a:ext cx="5963265" cy="447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Allgemeines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 numCol="1">
            <a:normAutofit/>
          </a:bodyPr>
          <a:lstStyle/>
          <a:p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Brennnessel (Urtica </a:t>
            </a:r>
            <a:r>
              <a:rPr lang="de-CH" dirty="0" err="1">
                <a:solidFill>
                  <a:schemeClr val="tx1"/>
                </a:solidFill>
                <a:latin typeface="Decima Nova" panose="02000506000000020004" pitchFamily="50" charset="0"/>
              </a:rPr>
              <a:t>dioica</a:t>
            </a: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 – Nierenstärkend)</a:t>
            </a:r>
          </a:p>
          <a:p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Weidenröschen (</a:t>
            </a:r>
            <a:r>
              <a:rPr lang="de-CH" dirty="0" err="1">
                <a:solidFill>
                  <a:schemeClr val="tx1"/>
                </a:solidFill>
                <a:latin typeface="Decima Nova" panose="02000506000000020004" pitchFamily="50" charset="0"/>
              </a:rPr>
              <a:t>Epilobium</a:t>
            </a: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 </a:t>
            </a:r>
            <a:r>
              <a:rPr lang="de-CH" dirty="0" err="1">
                <a:solidFill>
                  <a:schemeClr val="tx1"/>
                </a:solidFill>
                <a:latin typeface="Decima Nova" panose="02000506000000020004" pitchFamily="50" charset="0"/>
              </a:rPr>
              <a:t>parviflorum</a:t>
            </a: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, Tinktur)</a:t>
            </a:r>
          </a:p>
          <a:p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Nebenniere </a:t>
            </a:r>
            <a:r>
              <a:rPr lang="de-CH">
                <a:solidFill>
                  <a:schemeClr val="tx1"/>
                </a:solidFill>
                <a:latin typeface="Decima Nova" panose="02000506000000020004" pitchFamily="50" charset="0"/>
              </a:rPr>
              <a:t>stärken (Stress: Erschöpfungstinktur)</a:t>
            </a:r>
            <a:endParaRPr lang="de-CH" dirty="0">
              <a:solidFill>
                <a:schemeClr val="tx1"/>
              </a:solidFill>
              <a:latin typeface="Decima Nova" panose="02000506000000020004" pitchFamily="50" charset="0"/>
            </a:endParaRPr>
          </a:p>
          <a:p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Vorsicht ist besser als Nachsicht</a:t>
            </a:r>
          </a:p>
          <a:p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Alternativmedizinische Vorteile</a:t>
            </a:r>
          </a:p>
          <a:p>
            <a:r>
              <a:rPr lang="de-CH" dirty="0" err="1">
                <a:solidFill>
                  <a:schemeClr val="tx1"/>
                </a:solidFill>
                <a:latin typeface="Decima Nova" panose="02000506000000020004" pitchFamily="50" charset="0"/>
              </a:rPr>
              <a:t>Pflanzentinkturenmischung</a:t>
            </a:r>
            <a:endParaRPr lang="de-CH" dirty="0">
              <a:solidFill>
                <a:schemeClr val="tx1"/>
              </a:solidFill>
              <a:latin typeface="Decima Nova" panose="02000506000000020004" pitchFamily="50" charset="0"/>
            </a:endParaRPr>
          </a:p>
          <a:p>
            <a:r>
              <a:rPr lang="de-CH" dirty="0" err="1">
                <a:solidFill>
                  <a:schemeClr val="tx1"/>
                </a:solidFill>
                <a:latin typeface="Decima Nova" panose="02000506000000020004" pitchFamily="50" charset="0"/>
              </a:rPr>
              <a:t>Sympatholytika</a:t>
            </a: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 (Schliessmuskel)</a:t>
            </a:r>
          </a:p>
          <a:p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Arzt konsultieren</a:t>
            </a:r>
          </a:p>
          <a:p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Klopfmethode (7x7-Sekunden)</a:t>
            </a:r>
          </a:p>
          <a:p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36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C0243-B351-4CE4-8244-F5D45B32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247" y="773171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CH" dirty="0"/>
              <a:t>Wundheilung / Verbrennungen</a:t>
            </a:r>
            <a:br>
              <a:rPr lang="de-CH" dirty="0"/>
            </a:br>
            <a:br>
              <a:rPr lang="de-CH" dirty="0"/>
            </a:br>
            <a:r>
              <a:rPr lang="de-CH" sz="2400" b="1" dirty="0">
                <a:solidFill>
                  <a:srgbClr val="FFFF00"/>
                </a:solidFill>
              </a:rPr>
              <a:t>Die verbesserte und schnellere Heilung und Vernarbung in der Wundversorgung aus der Naturheilmedizin</a:t>
            </a:r>
            <a:endParaRPr lang="de-CH" sz="2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AE0032-1E45-43AC-9228-4641EF307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247" y="2156382"/>
            <a:ext cx="8534400" cy="3615267"/>
          </a:xfrm>
        </p:spPr>
        <p:txBody>
          <a:bodyPr/>
          <a:lstStyle/>
          <a:p>
            <a:r>
              <a:rPr lang="de-CH" dirty="0"/>
              <a:t>Eine kleine Schnittwunde</a:t>
            </a:r>
          </a:p>
          <a:p>
            <a:r>
              <a:rPr lang="de-CH" dirty="0"/>
              <a:t>Ein aufgeschürftes Knie – Schürfungen mit Verunreinigungen</a:t>
            </a:r>
          </a:p>
          <a:p>
            <a:r>
              <a:rPr lang="de-CH" dirty="0"/>
              <a:t>Ein sauberer Operationsschnitt</a:t>
            </a:r>
          </a:p>
          <a:p>
            <a:endParaRPr lang="de-CH" dirty="0"/>
          </a:p>
          <a:p>
            <a:r>
              <a:rPr lang="de-CH" dirty="0"/>
              <a:t>Art und Tiefe der Wunde ist massgeblich entscheidend für die Behandlung</a:t>
            </a:r>
          </a:p>
        </p:txBody>
      </p:sp>
    </p:spTree>
    <p:extLst>
      <p:ext uri="{BB962C8B-B14F-4D97-AF65-F5344CB8AC3E}">
        <p14:creationId xmlns:p14="http://schemas.microsoft.com/office/powerpoint/2010/main" val="339274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0A37C-DF54-4F15-B08B-A1A453A8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73171"/>
            <a:ext cx="8534400" cy="1507067"/>
          </a:xfrm>
        </p:spPr>
        <p:txBody>
          <a:bodyPr/>
          <a:lstStyle/>
          <a:p>
            <a:r>
              <a:rPr lang="de-CH" dirty="0"/>
              <a:t>Die Haut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79582B-E33C-421C-96A3-A5826025E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69562"/>
            <a:ext cx="8534400" cy="3615267"/>
          </a:xfrm>
        </p:spPr>
        <p:txBody>
          <a:bodyPr/>
          <a:lstStyle/>
          <a:p>
            <a:r>
              <a:rPr lang="de-CH" dirty="0"/>
              <a:t>&gt; besteht aus </a:t>
            </a:r>
            <a:r>
              <a:rPr lang="de-CH" b="1" dirty="0"/>
              <a:t>Epidermis</a:t>
            </a:r>
            <a:r>
              <a:rPr lang="de-CH" dirty="0"/>
              <a:t>: Schutzschicht ohne Gefässe</a:t>
            </a:r>
          </a:p>
          <a:p>
            <a:r>
              <a:rPr lang="de-CH" dirty="0"/>
              <a:t>&gt; </a:t>
            </a:r>
            <a:r>
              <a:rPr lang="de-CH" b="1" dirty="0" err="1"/>
              <a:t>Dermis</a:t>
            </a:r>
            <a:r>
              <a:rPr lang="de-CH" dirty="0"/>
              <a:t>: ist dicker als die Epidermis; besteht aus Gefässen   	 		 Talgdrüsen, elastischem und kollagenem Bindegewebe</a:t>
            </a:r>
          </a:p>
          <a:p>
            <a:r>
              <a:rPr lang="de-CH" dirty="0"/>
              <a:t> und </a:t>
            </a:r>
            <a:r>
              <a:rPr lang="de-CH" b="1" dirty="0"/>
              <a:t>Subcutis</a:t>
            </a:r>
            <a:r>
              <a:rPr lang="de-CH" dirty="0"/>
              <a:t>: Unterhautzellgewebe für Nährstoffe und Wasser</a:t>
            </a:r>
            <a:endParaRPr lang="de-CH" b="1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056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E4186-E5D3-46F6-935C-7A307C91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986366"/>
            <a:ext cx="8534400" cy="1507067"/>
          </a:xfrm>
        </p:spPr>
        <p:txBody>
          <a:bodyPr/>
          <a:lstStyle/>
          <a:p>
            <a:r>
              <a:rPr lang="de-CH" dirty="0"/>
              <a:t>Grundprinzipien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2C5243-98D1-4920-92FD-66328FF1D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627722"/>
            <a:ext cx="8534400" cy="3615267"/>
          </a:xfrm>
        </p:spPr>
        <p:txBody>
          <a:bodyPr/>
          <a:lstStyle/>
          <a:p>
            <a:r>
              <a:rPr lang="de-CH" dirty="0"/>
              <a:t>Gesunde basische Ernährung</a:t>
            </a:r>
          </a:p>
          <a:p>
            <a:r>
              <a:rPr lang="de-CH" dirty="0"/>
              <a:t>Genügend Omega 3: ALA, DHA und EPA</a:t>
            </a:r>
          </a:p>
          <a:p>
            <a:r>
              <a:rPr lang="de-CH" dirty="0"/>
              <a:t>Wenig Süsses; ausser äusserlich auf Wunde: Honig, </a:t>
            </a:r>
            <a:r>
              <a:rPr lang="de-CH" dirty="0" err="1"/>
              <a:t>Manukahonig</a:t>
            </a:r>
            <a:endParaRPr lang="de-CH" dirty="0"/>
          </a:p>
          <a:p>
            <a:r>
              <a:rPr lang="de-CH" dirty="0"/>
              <a:t>Entsäuern mit Basensalz (ext. Wickel/Bäder und int. Tabletten/Pulver)</a:t>
            </a:r>
          </a:p>
          <a:p>
            <a:r>
              <a:rPr lang="de-CH" dirty="0"/>
              <a:t>Kein Jod; macht die Wunde von aussen zu ……</a:t>
            </a:r>
          </a:p>
          <a:p>
            <a:r>
              <a:rPr lang="de-CH" dirty="0"/>
              <a:t>Granulation muss von innen heraus geschehen</a:t>
            </a:r>
          </a:p>
        </p:txBody>
      </p:sp>
    </p:spTree>
    <p:extLst>
      <p:ext uri="{BB962C8B-B14F-4D97-AF65-F5344CB8AC3E}">
        <p14:creationId xmlns:p14="http://schemas.microsoft.com/office/powerpoint/2010/main" val="3461342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24956-2B29-4F6F-958F-BEB49D3E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14254"/>
            <a:ext cx="8534400" cy="1507067"/>
          </a:xfrm>
        </p:spPr>
        <p:txBody>
          <a:bodyPr/>
          <a:lstStyle/>
          <a:p>
            <a:r>
              <a:rPr lang="de-CH" dirty="0"/>
              <a:t>Desinfizieren: die Natur bringt’s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4BD66D-D4B1-45A9-8451-A874680C6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26064"/>
            <a:ext cx="8534400" cy="3615267"/>
          </a:xfrm>
        </p:spPr>
        <p:txBody>
          <a:bodyPr/>
          <a:lstStyle/>
          <a:p>
            <a:r>
              <a:rPr lang="de-CH" dirty="0" err="1"/>
              <a:t>Omidalin</a:t>
            </a:r>
            <a:r>
              <a:rPr lang="de-CH" dirty="0"/>
              <a:t> auf Basis von Alkohol und Ingredienzien Extrakte:</a:t>
            </a:r>
          </a:p>
          <a:p>
            <a:pPr lvl="1"/>
            <a:r>
              <a:rPr lang="de-CH" dirty="0"/>
              <a:t>Calendula</a:t>
            </a:r>
          </a:p>
          <a:p>
            <a:pPr lvl="1"/>
            <a:r>
              <a:rPr lang="de-CH" dirty="0"/>
              <a:t>Echinacea</a:t>
            </a:r>
          </a:p>
          <a:p>
            <a:pPr lvl="1"/>
            <a:r>
              <a:rPr lang="de-CH" dirty="0" err="1"/>
              <a:t>Millefolium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232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EC4D6-2172-4ED5-A84E-345E64EF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7 x 7 Sekunden Nebennieren Klopfen = Stress ade !!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46C03B-CE6A-4CC4-A5D5-EEE8A2F13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3600" b="1" dirty="0"/>
              <a:t>Blasenschwäche / Nierenunterstützung</a:t>
            </a:r>
          </a:p>
          <a:p>
            <a:r>
              <a:rPr lang="de-CH" sz="3600" b="1" dirty="0"/>
              <a:t>Wenn die «sanitären Anlagen» funktionieren</a:t>
            </a:r>
          </a:p>
        </p:txBody>
      </p:sp>
    </p:spTree>
    <p:extLst>
      <p:ext uri="{BB962C8B-B14F-4D97-AF65-F5344CB8AC3E}">
        <p14:creationId xmlns:p14="http://schemas.microsoft.com/office/powerpoint/2010/main" val="8072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B3C53-C0B2-408C-B92F-1A1DD798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4" y="443233"/>
            <a:ext cx="8534400" cy="1507067"/>
          </a:xfrm>
        </p:spPr>
        <p:txBody>
          <a:bodyPr/>
          <a:lstStyle/>
          <a:p>
            <a:r>
              <a:rPr lang="de-CH" dirty="0"/>
              <a:t>Wunde weich behalten: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951B95-04C4-4B6A-8DCE-5AB16E80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24" y="2175235"/>
            <a:ext cx="8534400" cy="3615267"/>
          </a:xfrm>
        </p:spPr>
        <p:txBody>
          <a:bodyPr/>
          <a:lstStyle/>
          <a:p>
            <a:r>
              <a:rPr lang="de-CH" dirty="0" err="1"/>
              <a:t>Malvedrin</a:t>
            </a:r>
            <a:r>
              <a:rPr lang="de-CH" dirty="0"/>
              <a:t> </a:t>
            </a:r>
            <a:r>
              <a:rPr lang="de-CH" dirty="0" err="1"/>
              <a:t>Chäslikraut</a:t>
            </a:r>
            <a:r>
              <a:rPr lang="de-CH" dirty="0"/>
              <a:t> Salbe</a:t>
            </a:r>
          </a:p>
          <a:p>
            <a:r>
              <a:rPr lang="de-CH" dirty="0" err="1"/>
              <a:t>Odinhelp</a:t>
            </a:r>
            <a:r>
              <a:rPr lang="de-CH" dirty="0"/>
              <a:t> Alpenkräutersalbe</a:t>
            </a:r>
          </a:p>
          <a:p>
            <a:r>
              <a:rPr lang="de-CH" dirty="0" err="1"/>
              <a:t>Traumel</a:t>
            </a:r>
            <a:r>
              <a:rPr lang="de-CH" dirty="0"/>
              <a:t> Salbe oder Gel</a:t>
            </a:r>
          </a:p>
          <a:p>
            <a:r>
              <a:rPr lang="de-CH" dirty="0"/>
              <a:t>Wunde Spray aus </a:t>
            </a:r>
            <a:r>
              <a:rPr lang="de-CH" dirty="0" err="1"/>
              <a:t>Neemöl</a:t>
            </a:r>
            <a:r>
              <a:rPr lang="de-CH" dirty="0"/>
              <a:t> </a:t>
            </a:r>
            <a:r>
              <a:rPr lang="de-CH" dirty="0" err="1"/>
              <a:t>usw</a:t>
            </a:r>
            <a:endParaRPr lang="de-CH" dirty="0"/>
          </a:p>
          <a:p>
            <a:r>
              <a:rPr lang="de-CH" dirty="0"/>
              <a:t>Basensalzwickel</a:t>
            </a:r>
          </a:p>
          <a:p>
            <a:r>
              <a:rPr lang="de-CH" dirty="0" err="1"/>
              <a:t>Compeed</a:t>
            </a:r>
            <a:r>
              <a:rPr lang="de-CH" dirty="0"/>
              <a:t> Pflaster</a:t>
            </a:r>
          </a:p>
          <a:p>
            <a:r>
              <a:rPr lang="de-CH" dirty="0" err="1"/>
              <a:t>Johannisöl</a:t>
            </a:r>
            <a:r>
              <a:rPr lang="de-CH" dirty="0"/>
              <a:t> mit </a:t>
            </a:r>
            <a:r>
              <a:rPr lang="de-CH" dirty="0" err="1"/>
              <a:t>Calendulaöl</a:t>
            </a:r>
            <a:r>
              <a:rPr lang="de-CH" dirty="0"/>
              <a:t> oder Lavendelölmischungen</a:t>
            </a:r>
          </a:p>
          <a:p>
            <a:r>
              <a:rPr lang="de-CH" dirty="0"/>
              <a:t>Propolis Tinktur</a:t>
            </a:r>
          </a:p>
        </p:txBody>
      </p:sp>
    </p:spTree>
    <p:extLst>
      <p:ext uri="{BB962C8B-B14F-4D97-AF65-F5344CB8AC3E}">
        <p14:creationId xmlns:p14="http://schemas.microsoft.com/office/powerpoint/2010/main" val="642598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A58C2-12C4-42BC-BB0A-D941A8EC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848585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CH" dirty="0"/>
              <a:t>Wunde Spray:</a:t>
            </a:r>
            <a:br>
              <a:rPr lang="de-CH" dirty="0"/>
            </a:br>
            <a:r>
              <a:rPr lang="de-CH" dirty="0"/>
              <a:t>100 % Pflanzliches Wundtherapeutikum aus einer Kombi:</a:t>
            </a:r>
            <a:br>
              <a:rPr lang="de-CH" dirty="0"/>
            </a:br>
            <a:r>
              <a:rPr lang="de-CH" dirty="0" err="1"/>
              <a:t>Neemöl</a:t>
            </a:r>
            <a:r>
              <a:rPr lang="de-CH" dirty="0"/>
              <a:t>, </a:t>
            </a:r>
            <a:r>
              <a:rPr lang="de-CH" dirty="0" err="1"/>
              <a:t>Johanniskrautöl</a:t>
            </a:r>
            <a:r>
              <a:rPr lang="de-CH" dirty="0"/>
              <a:t> + Olivenöl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ABDD92-FCD1-44EB-88B9-8600CB66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86320"/>
            <a:ext cx="8534400" cy="3615267"/>
          </a:xfrm>
        </p:spPr>
        <p:txBody>
          <a:bodyPr/>
          <a:lstStyle/>
          <a:p>
            <a:r>
              <a:rPr lang="de-CH" dirty="0"/>
              <a:t>Behandlung von Schürf-, Schnitt- und schlecht heilenden Wunden und auch Verbrennungen</a:t>
            </a:r>
          </a:p>
          <a:p>
            <a:r>
              <a:rPr lang="de-CH" dirty="0"/>
              <a:t>All-in-</a:t>
            </a:r>
            <a:r>
              <a:rPr lang="de-CH" dirty="0" err="1"/>
              <a:t>one</a:t>
            </a:r>
            <a:r>
              <a:rPr lang="de-CH" dirty="0"/>
              <a:t>-Wundspray der antimikrobiell wirkt</a:t>
            </a:r>
          </a:p>
          <a:p>
            <a:r>
              <a:rPr lang="de-CH" dirty="0"/>
              <a:t>Wundheilung fördert</a:t>
            </a:r>
          </a:p>
          <a:p>
            <a:r>
              <a:rPr lang="de-CH" dirty="0"/>
              <a:t>Vernarbung unterstützt</a:t>
            </a:r>
          </a:p>
          <a:p>
            <a:r>
              <a:rPr lang="de-CH" dirty="0"/>
              <a:t>Einen schmerzarmen Verbandwechsel ermöglicht (Ölhaltig)</a:t>
            </a:r>
          </a:p>
        </p:txBody>
      </p:sp>
    </p:spTree>
    <p:extLst>
      <p:ext uri="{BB962C8B-B14F-4D97-AF65-F5344CB8AC3E}">
        <p14:creationId xmlns:p14="http://schemas.microsoft.com/office/powerpoint/2010/main" val="643841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78C0B-4B5D-4B5D-8113-032C0BA4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2103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CH" dirty="0"/>
              <a:t>Anwendung:</a:t>
            </a:r>
            <a:br>
              <a:rPr lang="de-CH" dirty="0"/>
            </a:br>
            <a:br>
              <a:rPr lang="de-CH" dirty="0"/>
            </a:br>
            <a:r>
              <a:rPr lang="de-CH" sz="2700" b="1" dirty="0">
                <a:solidFill>
                  <a:srgbClr val="FFFF00"/>
                </a:solidFill>
              </a:rPr>
              <a:t>Spray: gut schütteln (</a:t>
            </a:r>
            <a:r>
              <a:rPr lang="de-CH" sz="2700" b="1" dirty="0" err="1">
                <a:solidFill>
                  <a:srgbClr val="FFFF00"/>
                </a:solidFill>
              </a:rPr>
              <a:t>evtl</a:t>
            </a:r>
            <a:r>
              <a:rPr lang="de-CH" sz="2700" b="1" dirty="0">
                <a:solidFill>
                  <a:srgbClr val="FFFF00"/>
                </a:solidFill>
              </a:rPr>
              <a:t>: Aufsatz verwenden für differenzierte Lokalanwendungen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251555-1976-4B08-AC11-705ABC004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28101"/>
            <a:ext cx="8534400" cy="3615267"/>
          </a:xfrm>
        </p:spPr>
        <p:txBody>
          <a:bodyPr/>
          <a:lstStyle/>
          <a:p>
            <a:r>
              <a:rPr lang="de-CH" dirty="0"/>
              <a:t>Aus Distanz von ca. 5 – 10 cm zweischichtig auf mit sauberem Wasser gereinigte Wundumgebung aufsprühen</a:t>
            </a:r>
          </a:p>
          <a:p>
            <a:r>
              <a:rPr lang="de-CH" dirty="0"/>
              <a:t>Mit Vlies oder Pflaster abdecken</a:t>
            </a:r>
          </a:p>
          <a:p>
            <a:r>
              <a:rPr lang="de-CH" dirty="0"/>
              <a:t>Anwendung alle 12 bis 24 Stunden wiederholen</a:t>
            </a:r>
          </a:p>
          <a:p>
            <a:r>
              <a:rPr lang="de-CH" dirty="0"/>
              <a:t>Bei akuten und eiternden Wunden: alle 6 Stunden behandeln </a:t>
            </a:r>
          </a:p>
        </p:txBody>
      </p:sp>
    </p:spTree>
    <p:extLst>
      <p:ext uri="{BB962C8B-B14F-4D97-AF65-F5344CB8AC3E}">
        <p14:creationId xmlns:p14="http://schemas.microsoft.com/office/powerpoint/2010/main" val="3322875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6F461-8D55-4EC2-914F-FF0FBA4F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14254"/>
            <a:ext cx="8534400" cy="1507067"/>
          </a:xfrm>
        </p:spPr>
        <p:txBody>
          <a:bodyPr/>
          <a:lstStyle/>
          <a:p>
            <a:r>
              <a:rPr lang="de-CH" dirty="0"/>
              <a:t>Wirkungsweise: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BDBF59-80B5-43E7-9010-F2D87C7CE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63771"/>
            <a:ext cx="8534400" cy="3615267"/>
          </a:xfrm>
        </p:spPr>
        <p:txBody>
          <a:bodyPr/>
          <a:lstStyle/>
          <a:p>
            <a:r>
              <a:rPr lang="de-CH" dirty="0"/>
              <a:t>Antimikrobieller Effekt durch enthaltene Fettsäuren</a:t>
            </a:r>
          </a:p>
          <a:p>
            <a:r>
              <a:rPr lang="de-CH" dirty="0"/>
              <a:t>Unterstützung der Vernarbung: verbessert die Hautelastizität und fördert die Regeneration der </a:t>
            </a:r>
            <a:r>
              <a:rPr lang="de-CH" dirty="0" err="1"/>
              <a:t>Dermis</a:t>
            </a:r>
            <a:r>
              <a:rPr lang="de-CH" dirty="0"/>
              <a:t> und Epidermis</a:t>
            </a:r>
          </a:p>
          <a:p>
            <a:r>
              <a:rPr lang="de-CH" dirty="0"/>
              <a:t>Förderung der Wundheilung: feuchtes Wundmilieu, Aktivierung der physiologischen Wundheilung, Förderung der Zellproliferation (neue Zellen entstehen und vermehren sich: </a:t>
            </a:r>
            <a:r>
              <a:rPr lang="de-CH" dirty="0" err="1"/>
              <a:t>Granulozytose</a:t>
            </a:r>
            <a:r>
              <a:rPr lang="de-CH" dirty="0"/>
              <a:t>, Phagozytose ist aktiviert)</a:t>
            </a:r>
          </a:p>
          <a:p>
            <a:r>
              <a:rPr lang="de-CH" dirty="0"/>
              <a:t>Kein Verkleben mit der Wunde</a:t>
            </a:r>
          </a:p>
        </p:txBody>
      </p:sp>
    </p:spTree>
    <p:extLst>
      <p:ext uri="{BB962C8B-B14F-4D97-AF65-F5344CB8AC3E}">
        <p14:creationId xmlns:p14="http://schemas.microsoft.com/office/powerpoint/2010/main" val="947320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B6141-443C-426E-A148-C0F2E0C0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5208"/>
            <a:ext cx="8534400" cy="1507067"/>
          </a:xfrm>
        </p:spPr>
        <p:txBody>
          <a:bodyPr/>
          <a:lstStyle/>
          <a:p>
            <a:r>
              <a:rPr lang="de-CH" dirty="0"/>
              <a:t>Diverse Heilungsförderer: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813DF-9C64-4D47-B8F0-7F9ECE45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288357"/>
            <a:ext cx="8534400" cy="3615267"/>
          </a:xfrm>
        </p:spPr>
        <p:txBody>
          <a:bodyPr/>
          <a:lstStyle/>
          <a:p>
            <a:r>
              <a:rPr lang="de-CH" dirty="0"/>
              <a:t>Weihrauch </a:t>
            </a:r>
            <a:r>
              <a:rPr lang="de-CH" dirty="0" err="1"/>
              <a:t>extrakte</a:t>
            </a:r>
            <a:r>
              <a:rPr lang="de-CH" dirty="0"/>
              <a:t>: </a:t>
            </a:r>
            <a:r>
              <a:rPr lang="de-CH" dirty="0" err="1"/>
              <a:t>Bosewilia</a:t>
            </a:r>
            <a:r>
              <a:rPr lang="de-CH" dirty="0"/>
              <a:t> </a:t>
            </a:r>
            <a:r>
              <a:rPr lang="de-CH" dirty="0" err="1"/>
              <a:t>serrata</a:t>
            </a:r>
            <a:endParaRPr lang="de-CH" dirty="0"/>
          </a:p>
          <a:p>
            <a:r>
              <a:rPr lang="de-CH" dirty="0"/>
              <a:t>Schachtelhalmextrakte</a:t>
            </a:r>
          </a:p>
          <a:p>
            <a:r>
              <a:rPr lang="de-CH" dirty="0"/>
              <a:t>Calcium Aktiv: fermentierte gesunde </a:t>
            </a:r>
            <a:r>
              <a:rPr lang="de-CH" dirty="0" err="1"/>
              <a:t>bakerienaktive</a:t>
            </a:r>
            <a:r>
              <a:rPr lang="de-CH" dirty="0"/>
              <a:t> </a:t>
            </a:r>
            <a:r>
              <a:rPr lang="de-CH" dirty="0" err="1"/>
              <a:t>Composition</a:t>
            </a:r>
            <a:endParaRPr lang="de-CH" dirty="0"/>
          </a:p>
          <a:p>
            <a:r>
              <a:rPr lang="de-CH" dirty="0"/>
              <a:t>Basenaktiv Tabletten</a:t>
            </a:r>
          </a:p>
          <a:p>
            <a:r>
              <a:rPr lang="de-CH" dirty="0"/>
              <a:t>Basensalzwickel</a:t>
            </a:r>
          </a:p>
        </p:txBody>
      </p:sp>
    </p:spTree>
    <p:extLst>
      <p:ext uri="{BB962C8B-B14F-4D97-AF65-F5344CB8AC3E}">
        <p14:creationId xmlns:p14="http://schemas.microsoft.com/office/powerpoint/2010/main" val="2927433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79B15-087B-48DA-B833-EFBEAD15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12916"/>
            <a:ext cx="8534400" cy="1507067"/>
          </a:xfrm>
        </p:spPr>
        <p:txBody>
          <a:bodyPr/>
          <a:lstStyle/>
          <a:p>
            <a:r>
              <a:rPr lang="de-CH" dirty="0"/>
              <a:t>Allgemeine Heilungsförderer: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B7C2FE-C741-4DB9-98A1-B2B54F5E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19983"/>
            <a:ext cx="8534400" cy="3615267"/>
          </a:xfrm>
        </p:spPr>
        <p:txBody>
          <a:bodyPr/>
          <a:lstStyle/>
          <a:p>
            <a:r>
              <a:rPr lang="de-CH" dirty="0"/>
              <a:t>Omega 3 Aktiv Kapseln mit ALA , DHA und EPA mit Vitamin E und Rosmarinessenz</a:t>
            </a:r>
          </a:p>
          <a:p>
            <a:r>
              <a:rPr lang="de-CH" dirty="0"/>
              <a:t>Resveratrol Kapseln: </a:t>
            </a:r>
            <a:r>
              <a:rPr lang="de-CH" dirty="0" err="1"/>
              <a:t>Polygonum</a:t>
            </a:r>
            <a:r>
              <a:rPr lang="de-CH" dirty="0"/>
              <a:t> </a:t>
            </a:r>
            <a:r>
              <a:rPr lang="de-CH" dirty="0" err="1"/>
              <a:t>cuspidatum</a:t>
            </a:r>
            <a:r>
              <a:rPr lang="de-CH" dirty="0"/>
              <a:t> mit Traubenkernöl und </a:t>
            </a:r>
            <a:r>
              <a:rPr lang="de-CH" dirty="0" err="1"/>
              <a:t>Brokkoliextrakt</a:t>
            </a:r>
            <a:r>
              <a:rPr lang="de-CH" dirty="0"/>
              <a:t> und –Pulver</a:t>
            </a:r>
          </a:p>
          <a:p>
            <a:r>
              <a:rPr lang="de-CH" dirty="0"/>
              <a:t>Arnika in Homöopathie mit </a:t>
            </a:r>
            <a:r>
              <a:rPr lang="de-CH" dirty="0" err="1"/>
              <a:t>Hypericum</a:t>
            </a:r>
            <a:r>
              <a:rPr lang="de-CH" dirty="0"/>
              <a:t>, </a:t>
            </a:r>
            <a:r>
              <a:rPr lang="de-CH" dirty="0" err="1"/>
              <a:t>Staphisagria</a:t>
            </a:r>
            <a:r>
              <a:rPr lang="de-CH" dirty="0"/>
              <a:t> und Symphytum</a:t>
            </a:r>
          </a:p>
          <a:p>
            <a:pPr marL="0" indent="0">
              <a:buNone/>
            </a:pPr>
            <a:r>
              <a:rPr lang="de-CH" dirty="0"/>
              <a:t>Gute Wundheilung und Vernarbung: auch ein feines feilen und schleifen der Wunde alle 3 Tage macht eine Narbe unsichtbar</a:t>
            </a:r>
          </a:p>
          <a:p>
            <a:pPr marL="0" indent="0">
              <a:buNone/>
            </a:pP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551649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91114-A6A4-4064-84B0-C99CA8A5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de-CH" b="1" dirty="0">
                <a:solidFill>
                  <a:srgbClr val="FFFF00"/>
                </a:solidFill>
              </a:rPr>
              <a:t>Hautirritationen: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4ADA44-89E4-4DB6-B47B-FF992A96E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/>
          <a:lstStyle/>
          <a:p>
            <a:r>
              <a:rPr lang="de-CH" dirty="0" err="1"/>
              <a:t>Hamamelisextrakte</a:t>
            </a:r>
            <a:r>
              <a:rPr lang="de-CH" dirty="0"/>
              <a:t> gerben nässende Wunden</a:t>
            </a:r>
          </a:p>
          <a:p>
            <a:r>
              <a:rPr lang="de-CH" dirty="0" err="1"/>
              <a:t>Stiefmütterchenextrakte</a:t>
            </a:r>
            <a:r>
              <a:rPr lang="de-CH" dirty="0"/>
              <a:t> helfen bei Juckreiz, Rötungen und </a:t>
            </a:r>
            <a:r>
              <a:rPr lang="de-CH" dirty="0" err="1"/>
              <a:t>ekzematösen</a:t>
            </a:r>
            <a:r>
              <a:rPr lang="de-CH" dirty="0"/>
              <a:t> Irritationen</a:t>
            </a:r>
          </a:p>
          <a:p>
            <a:r>
              <a:rPr lang="de-CH" dirty="0"/>
              <a:t>Stoffwechselaktivierende bittere Stoffe helfen der Leber den Metabolismus zu aktivieren</a:t>
            </a:r>
          </a:p>
          <a:p>
            <a:r>
              <a:rPr lang="de-CH" dirty="0"/>
              <a:t>Innerlich wie äusserlich anwendbar</a:t>
            </a:r>
          </a:p>
        </p:txBody>
      </p:sp>
    </p:spTree>
    <p:extLst>
      <p:ext uri="{BB962C8B-B14F-4D97-AF65-F5344CB8AC3E}">
        <p14:creationId xmlns:p14="http://schemas.microsoft.com/office/powerpoint/2010/main" val="1164363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5ED71-9D0B-4EE3-8C5F-1888476A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de-CH" dirty="0"/>
              <a:t>Bewährte Helfer aus der Erfahrungs- und Naturmedizin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FA0D4A-035C-4C2F-8E8A-C0E4C82F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928917"/>
            <a:ext cx="9223359" cy="3615267"/>
          </a:xfrm>
        </p:spPr>
        <p:txBody>
          <a:bodyPr/>
          <a:lstStyle/>
          <a:p>
            <a:r>
              <a:rPr lang="de-CH" dirty="0"/>
              <a:t>Tinktur Hautekzem: Blutweiderich, Löwenzahn, Stiefmütterchen</a:t>
            </a:r>
          </a:p>
          <a:p>
            <a:r>
              <a:rPr lang="de-CH" dirty="0"/>
              <a:t>Tinktur Hautallergie: </a:t>
            </a:r>
            <a:r>
              <a:rPr lang="de-CH" dirty="0" err="1"/>
              <a:t>Cardiospermum</a:t>
            </a:r>
            <a:r>
              <a:rPr lang="de-CH" dirty="0"/>
              <a:t>, Stiefmütterchen, Hamamelis</a:t>
            </a:r>
          </a:p>
          <a:p>
            <a:r>
              <a:rPr lang="de-CH" dirty="0"/>
              <a:t>Weihrauch in Tabletten, Kapseln und Gel</a:t>
            </a:r>
          </a:p>
          <a:p>
            <a:r>
              <a:rPr lang="de-CH" dirty="0" err="1"/>
              <a:t>Hametum</a:t>
            </a:r>
            <a:r>
              <a:rPr lang="de-CH" dirty="0"/>
              <a:t> 	LIPO Lotion (Hamamelis: das natürliche Cortison)</a:t>
            </a:r>
          </a:p>
          <a:p>
            <a:r>
              <a:rPr lang="de-CH" dirty="0" err="1"/>
              <a:t>Hametum</a:t>
            </a:r>
            <a:r>
              <a:rPr lang="de-CH" dirty="0"/>
              <a:t> 	</a:t>
            </a:r>
            <a:r>
              <a:rPr lang="de-CH" dirty="0" err="1"/>
              <a:t>Hydro</a:t>
            </a:r>
            <a:r>
              <a:rPr lang="de-CH" dirty="0"/>
              <a:t> Lotion</a:t>
            </a:r>
          </a:p>
          <a:p>
            <a:r>
              <a:rPr lang="de-CH" dirty="0"/>
              <a:t>Spagyros Ribes </a:t>
            </a:r>
            <a:r>
              <a:rPr lang="de-CH" dirty="0" err="1"/>
              <a:t>Nigrum</a:t>
            </a:r>
            <a:r>
              <a:rPr lang="de-CH" dirty="0"/>
              <a:t> Creme (fett), Body-Lotion und Duschmittel</a:t>
            </a:r>
          </a:p>
        </p:txBody>
      </p:sp>
    </p:spTree>
    <p:extLst>
      <p:ext uri="{BB962C8B-B14F-4D97-AF65-F5344CB8AC3E}">
        <p14:creationId xmlns:p14="http://schemas.microsoft.com/office/powerpoint/2010/main" val="2610695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D292A-0823-4064-B616-7E30818A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CH" dirty="0"/>
              <a:t>Schlusswort: die Kombination heilt: </a:t>
            </a:r>
            <a:r>
              <a:rPr lang="de-CH" b="1" dirty="0">
                <a:solidFill>
                  <a:srgbClr val="FFFF00"/>
                </a:solidFill>
              </a:rPr>
              <a:t>«So viel wie möglich NATUR – so wenig wie möglich Chemie»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F46955-84EA-432F-8251-0504C573E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/>
          <a:lstStyle/>
          <a:p>
            <a:r>
              <a:rPr lang="de-CH" dirty="0"/>
              <a:t>Neben der chemisch schulmedizinischen Anwendung die nötig ist, empfiehlt es sich, diese naturbezogenen Heilmethoden erfolgreich anzuwenden</a:t>
            </a:r>
          </a:p>
          <a:p>
            <a:r>
              <a:rPr lang="de-CH" dirty="0"/>
              <a:t>Erfolgreich erprobt und aus der Erfahrungsmedizin empfohlen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Gute Heilung in diversen und auch chronischen Verläufen der Wundheilung und Irritationen auf und in der Haut</a:t>
            </a:r>
          </a:p>
        </p:txBody>
      </p:sp>
    </p:spTree>
    <p:extLst>
      <p:ext uri="{BB962C8B-B14F-4D97-AF65-F5344CB8AC3E}">
        <p14:creationId xmlns:p14="http://schemas.microsoft.com/office/powerpoint/2010/main" val="1309586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Fragerunde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Vielen Dank </a:t>
            </a:r>
            <a:r>
              <a:rPr lang="de-CH" dirty="0" err="1">
                <a:solidFill>
                  <a:schemeClr val="tx1"/>
                </a:solidFill>
                <a:latin typeface="Decima Nova" panose="02000506000000020004" pitchFamily="50" charset="0"/>
              </a:rPr>
              <a:t>für’s</a:t>
            </a: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 Zuhören und alles Gute!</a:t>
            </a:r>
          </a:p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Bleiben </a:t>
            </a:r>
            <a:r>
              <a:rPr lang="de-CH">
                <a:solidFill>
                  <a:schemeClr val="tx1"/>
                </a:solidFill>
                <a:latin typeface="Decima Nova" panose="02000506000000020004" pitchFamily="50" charset="0"/>
              </a:rPr>
              <a:t>Sie gesund!</a:t>
            </a:r>
            <a:endParaRPr lang="de-CH" dirty="0">
              <a:solidFill>
                <a:schemeClr val="tx1"/>
              </a:solidFill>
              <a:latin typeface="Decima Nova" panose="02000506000000020004" pitchFamily="50" charset="0"/>
            </a:endParaRPr>
          </a:p>
          <a:p>
            <a:pPr marL="0" indent="0">
              <a:buNone/>
            </a:pPr>
            <a:endParaRPr lang="de-CH" dirty="0">
              <a:solidFill>
                <a:schemeClr val="tx1"/>
              </a:solidFill>
              <a:latin typeface="Decima Nova" panose="02000506000000020004" pitchFamily="50" charset="0"/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Paul Blöchlinger	044 251 18 71 </a:t>
            </a:r>
          </a:p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«Kräuter Paul» 	bloechlinger@naturefirst.ch</a:t>
            </a:r>
          </a:p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Eidg. Dipl. Drogist HF, Naturheilspezialist</a:t>
            </a:r>
            <a:endParaRPr lang="de-CH" dirty="0">
              <a:solidFill>
                <a:schemeClr val="tx1"/>
              </a:solidFill>
              <a:highlight>
                <a:srgbClr val="FF0000"/>
              </a:highlight>
              <a:latin typeface="Decima Nova" panose="02000506000000020004" pitchFamily="50" charset="0"/>
            </a:endParaRPr>
          </a:p>
          <a:p>
            <a:pPr marL="0" indent="0">
              <a:buNone/>
            </a:pPr>
            <a:endParaRPr lang="de-CH" dirty="0">
              <a:solidFill>
                <a:schemeClr val="tx1"/>
              </a:solidFill>
              <a:latin typeface="Decima Nova" panose="02000506000000020004" pitchFamily="50" charset="0"/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Nature First Drogerie                            </a:t>
            </a:r>
            <a:b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</a:b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Niederdorfstrasse 29                           </a:t>
            </a:r>
            <a:b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</a:br>
            <a: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  <a:t>8001 Zürich</a:t>
            </a:r>
            <a:br>
              <a:rPr lang="de-CH" dirty="0">
                <a:solidFill>
                  <a:schemeClr val="tx1"/>
                </a:solidFill>
                <a:latin typeface="Decima Nova" panose="02000506000000020004" pitchFamily="50" charset="0"/>
              </a:rPr>
            </a:br>
            <a:r>
              <a:rPr lang="de-CH" dirty="0">
                <a:solidFill>
                  <a:srgbClr val="FFFF00"/>
                </a:solidFill>
                <a:highlight>
                  <a:srgbClr val="FFFF00"/>
                </a:highlight>
                <a:latin typeface="Decima Nova" panose="02000506000000020004" pitchFamily="50" charset="0"/>
                <a:hlinkClick r:id="rId2"/>
              </a:rPr>
              <a:t>drogerie@naturefirst.ch</a:t>
            </a:r>
            <a:endParaRPr lang="de-CH" dirty="0">
              <a:solidFill>
                <a:srgbClr val="FFFF00"/>
              </a:solidFill>
              <a:highlight>
                <a:srgbClr val="FFFF00"/>
              </a:highlight>
              <a:latin typeface="Decima Nova" panose="02000506000000020004" pitchFamily="50" charset="0"/>
            </a:endParaRPr>
          </a:p>
          <a:p>
            <a:pPr marL="0" indent="0">
              <a:buNone/>
            </a:pPr>
            <a:br>
              <a:rPr lang="de-CH" dirty="0">
                <a:solidFill>
                  <a:srgbClr val="FFFF00"/>
                </a:solidFill>
                <a:highlight>
                  <a:srgbClr val="FFFF00"/>
                </a:highlight>
                <a:latin typeface="Decima Nova" panose="02000506000000020004" pitchFamily="50" charset="0"/>
              </a:rPr>
            </a:b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6A5BA5-5ABC-4C89-A22C-4E8C4BB0F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/>
          <a:stretch/>
        </p:blipFill>
        <p:spPr>
          <a:xfrm>
            <a:off x="7128387" y="342002"/>
            <a:ext cx="3727296" cy="376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211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Die Nieren müssen sehr gut funktionieren: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830" y="2126673"/>
            <a:ext cx="8534400" cy="3615267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Der Körper heilt besser</a:t>
            </a:r>
          </a:p>
          <a:p>
            <a:r>
              <a:rPr lang="de-CH" dirty="0">
                <a:solidFill>
                  <a:schemeClr val="tx1"/>
                </a:solidFill>
              </a:rPr>
              <a:t>Immunsystem funktioniert besser</a:t>
            </a:r>
          </a:p>
          <a:p>
            <a:r>
              <a:rPr lang="de-CH" dirty="0">
                <a:solidFill>
                  <a:schemeClr val="tx1"/>
                </a:solidFill>
              </a:rPr>
              <a:t>Ayurvedisch: </a:t>
            </a:r>
            <a:r>
              <a:rPr lang="de-CH" dirty="0" err="1">
                <a:solidFill>
                  <a:schemeClr val="tx1"/>
                </a:solidFill>
              </a:rPr>
              <a:t>osmoregulatorische</a:t>
            </a:r>
            <a:r>
              <a:rPr lang="de-CH" dirty="0">
                <a:solidFill>
                  <a:schemeClr val="tx1"/>
                </a:solidFill>
              </a:rPr>
              <a:t> Funktionen aufrechterhalten</a:t>
            </a:r>
          </a:p>
          <a:p>
            <a:r>
              <a:rPr lang="de-CH" dirty="0">
                <a:solidFill>
                  <a:schemeClr val="tx1"/>
                </a:solidFill>
              </a:rPr>
              <a:t>Bessere Ausscheidung: auch von Medikamenten: Metabolismus</a:t>
            </a:r>
          </a:p>
          <a:p>
            <a:r>
              <a:rPr lang="de-CH" dirty="0">
                <a:solidFill>
                  <a:schemeClr val="tx1"/>
                </a:solidFill>
              </a:rPr>
              <a:t>Reguliert die 3 Doshas: </a:t>
            </a:r>
            <a:r>
              <a:rPr lang="de-CH" dirty="0" err="1">
                <a:solidFill>
                  <a:schemeClr val="tx1"/>
                </a:solidFill>
              </a:rPr>
              <a:t>Pitta</a:t>
            </a:r>
            <a:r>
              <a:rPr lang="de-CH" dirty="0">
                <a:solidFill>
                  <a:schemeClr val="tx1"/>
                </a:solidFill>
              </a:rPr>
              <a:t>, </a:t>
            </a:r>
            <a:r>
              <a:rPr lang="de-CH" dirty="0" err="1">
                <a:solidFill>
                  <a:schemeClr val="tx1"/>
                </a:solidFill>
              </a:rPr>
              <a:t>Vata</a:t>
            </a:r>
            <a:r>
              <a:rPr lang="de-CH" dirty="0">
                <a:solidFill>
                  <a:schemeClr val="tx1"/>
                </a:solidFill>
              </a:rPr>
              <a:t>, Kapha</a:t>
            </a:r>
          </a:p>
        </p:txBody>
      </p:sp>
    </p:spTree>
    <p:extLst>
      <p:ext uri="{BB962C8B-B14F-4D97-AF65-F5344CB8AC3E}">
        <p14:creationId xmlns:p14="http://schemas.microsoft.com/office/powerpoint/2010/main" val="320113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97ADC-F0B0-4503-B23B-D979E9FD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800" dirty="0"/>
              <a:t>In Deutschland leiden mehr als 2 Millionen Menschen an schweren Nierenleiden, Tendenz pro Jahr bis 4% steigend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959FB4-0A29-40B9-9FDB-3AC5DD1BC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4400" b="1" dirty="0"/>
              <a:t>Ansonsten entstehen: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Bluthochdruck (am Meisten verbreitet, auch Salz, Aromat)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Diabetes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Entgiftung des Körpers ist gestört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Energie fehlt: Nieren Qi ist im Keller: Burn out, zu viel Cortisol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590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bybytes.de/images200/11869683.jpg">
            <a:extLst>
              <a:ext uri="{FF2B5EF4-FFF2-40B4-BE49-F238E27FC236}">
                <a16:creationId xmlns:a16="http://schemas.microsoft.com/office/drawing/2014/main" id="{AB79F477-1BFB-4263-A640-40050D9D0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83" y="1803164"/>
            <a:ext cx="3584913" cy="358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Vorbeugen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830" y="2126673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de-CH" dirty="0">
                <a:solidFill>
                  <a:schemeClr val="tx1"/>
                </a:solidFill>
              </a:rPr>
              <a:t>Warme Nieren sind das A + O</a:t>
            </a:r>
          </a:p>
          <a:p>
            <a:r>
              <a:rPr lang="de-CH" dirty="0">
                <a:solidFill>
                  <a:schemeClr val="tx1"/>
                </a:solidFill>
              </a:rPr>
              <a:t>Beckenbodentraining</a:t>
            </a:r>
          </a:p>
          <a:p>
            <a:r>
              <a:rPr lang="de-CH" dirty="0">
                <a:solidFill>
                  <a:schemeClr val="tx1"/>
                </a:solidFill>
              </a:rPr>
              <a:t>Viel trinken!! (1.5-2.5l Wasser oder Tee)</a:t>
            </a:r>
          </a:p>
          <a:p>
            <a:r>
              <a:rPr lang="de-CH" dirty="0">
                <a:solidFill>
                  <a:schemeClr val="tx1"/>
                </a:solidFill>
              </a:rPr>
              <a:t>Entgiften ( </a:t>
            </a:r>
            <a:r>
              <a:rPr lang="de-CH" dirty="0" err="1">
                <a:solidFill>
                  <a:schemeClr val="tx1"/>
                </a:solidFill>
              </a:rPr>
              <a:t>Tee’s</a:t>
            </a:r>
            <a:r>
              <a:rPr lang="de-CH" dirty="0">
                <a:solidFill>
                  <a:schemeClr val="tx1"/>
                </a:solidFill>
              </a:rPr>
              <a:t>, Sauna, Toilette, </a:t>
            </a:r>
            <a:r>
              <a:rPr lang="de-CH" dirty="0" err="1">
                <a:solidFill>
                  <a:schemeClr val="tx1"/>
                </a:solidFill>
              </a:rPr>
              <a:t>etc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r>
              <a:rPr lang="de-CH" dirty="0">
                <a:solidFill>
                  <a:schemeClr val="tx1"/>
                </a:solidFill>
              </a:rPr>
              <a:t>Basisch essen</a:t>
            </a:r>
          </a:p>
          <a:p>
            <a:r>
              <a:rPr lang="de-CH" dirty="0">
                <a:solidFill>
                  <a:schemeClr val="tx1"/>
                </a:solidFill>
              </a:rPr>
              <a:t>Viel Gemüse</a:t>
            </a:r>
          </a:p>
          <a:p>
            <a:r>
              <a:rPr lang="de-CH" dirty="0">
                <a:solidFill>
                  <a:schemeClr val="tx1"/>
                </a:solidFill>
              </a:rPr>
              <a:t>Peterli (Petersilie, </a:t>
            </a:r>
            <a:r>
              <a:rPr lang="de-CH" dirty="0" err="1">
                <a:solidFill>
                  <a:schemeClr val="tx1"/>
                </a:solidFill>
              </a:rPr>
              <a:t>Petroselinum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crispum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r>
              <a:rPr lang="de-CH" dirty="0">
                <a:solidFill>
                  <a:schemeClr val="tx1"/>
                </a:solidFill>
              </a:rPr>
              <a:t>Brennnessel essen/trinken (Samen, Blätter </a:t>
            </a:r>
          </a:p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     Pulver oder Tee)! 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4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gebnis für rennen">
            <a:extLst>
              <a:ext uri="{FF2B5EF4-FFF2-40B4-BE49-F238E27FC236}">
                <a16:creationId xmlns:a16="http://schemas.microsoft.com/office/drawing/2014/main" id="{59A98313-7A2A-433B-81B6-F4134C54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24" y="2794085"/>
            <a:ext cx="3721957" cy="2947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Formen und Behandlung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2126673"/>
            <a:ext cx="8534400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Dranginkontinenz</a:t>
            </a:r>
          </a:p>
          <a:p>
            <a:pPr marL="0" indent="0">
              <a:buNone/>
            </a:pP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rgbClr val="FF0000"/>
                </a:solidFill>
              </a:rPr>
              <a:t>«</a:t>
            </a:r>
            <a:r>
              <a:rPr lang="de-CH" dirty="0">
                <a:solidFill>
                  <a:schemeClr val="tx1"/>
                </a:solidFill>
              </a:rPr>
              <a:t>Wenn es nicht mehr auf das Töpfchen reicht!</a:t>
            </a:r>
            <a:r>
              <a:rPr lang="de-CH" dirty="0">
                <a:solidFill>
                  <a:srgbClr val="FF0000"/>
                </a:solidFill>
              </a:rPr>
              <a:t>»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Starker Harndrang</a:t>
            </a:r>
          </a:p>
          <a:p>
            <a:r>
              <a:rPr lang="de-CH" dirty="0">
                <a:solidFill>
                  <a:schemeClr val="tx1"/>
                </a:solidFill>
              </a:rPr>
              <a:t>Kein Zurückhalten möglich</a:t>
            </a:r>
          </a:p>
          <a:p>
            <a:r>
              <a:rPr lang="de-CH" dirty="0">
                <a:solidFill>
                  <a:schemeClr val="tx1"/>
                </a:solidFill>
              </a:rPr>
              <a:t>Hyperaktivität der Blase</a:t>
            </a:r>
          </a:p>
          <a:p>
            <a:r>
              <a:rPr lang="de-CH" dirty="0">
                <a:solidFill>
                  <a:schemeClr val="tx1"/>
                </a:solidFill>
              </a:rPr>
              <a:t>Infektionen</a:t>
            </a:r>
          </a:p>
          <a:p>
            <a:r>
              <a:rPr lang="de-CH" dirty="0">
                <a:solidFill>
                  <a:schemeClr val="tx1"/>
                </a:solidFill>
              </a:rPr>
              <a:t>Übersäuerung</a:t>
            </a:r>
          </a:p>
          <a:p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5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gebnis für rennen">
            <a:extLst>
              <a:ext uri="{FF2B5EF4-FFF2-40B4-BE49-F238E27FC236}">
                <a16:creationId xmlns:a16="http://schemas.microsoft.com/office/drawing/2014/main" id="{59A98313-7A2A-433B-81B6-F4134C54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87" y="244037"/>
            <a:ext cx="3721957" cy="2947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Formen und Behandlung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76" y="1717964"/>
            <a:ext cx="8626768" cy="4876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CH" sz="2400" dirty="0">
                <a:solidFill>
                  <a:srgbClr val="FF0000"/>
                </a:solidFill>
              </a:rPr>
              <a:t>Dranginkontinenz</a:t>
            </a:r>
          </a:p>
          <a:p>
            <a:pPr marL="0" indent="0">
              <a:buNone/>
            </a:pPr>
            <a:br>
              <a:rPr lang="de-CH" sz="2400" dirty="0">
                <a:solidFill>
                  <a:schemeClr val="tx1"/>
                </a:solidFill>
              </a:rPr>
            </a:br>
            <a:r>
              <a:rPr lang="de-CH" sz="2400" dirty="0">
                <a:solidFill>
                  <a:schemeClr val="tx1"/>
                </a:solidFill>
              </a:rPr>
              <a:t>Behandlung:</a:t>
            </a:r>
            <a:endParaRPr lang="de-CH" sz="2400" dirty="0">
              <a:solidFill>
                <a:srgbClr val="FF0000"/>
              </a:solidFill>
            </a:endParaRPr>
          </a:p>
          <a:p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Blasenentzündungen: </a:t>
            </a:r>
          </a:p>
          <a:p>
            <a:r>
              <a:rPr lang="de-CH" sz="2400" dirty="0">
                <a:solidFill>
                  <a:schemeClr val="tx1"/>
                </a:solidFill>
              </a:rPr>
              <a:t>D-Mannose: NF Mannose mit Preiselbeeren</a:t>
            </a:r>
          </a:p>
          <a:p>
            <a:r>
              <a:rPr lang="de-CH" sz="2400" dirty="0">
                <a:solidFill>
                  <a:schemeClr val="tx1"/>
                </a:solidFill>
              </a:rPr>
              <a:t>(</a:t>
            </a:r>
            <a:r>
              <a:rPr lang="de-CH" sz="2400" dirty="0" err="1">
                <a:solidFill>
                  <a:schemeClr val="tx1"/>
                </a:solidFill>
              </a:rPr>
              <a:t>Femmanose</a:t>
            </a:r>
            <a:r>
              <a:rPr lang="de-CH" sz="2400" dirty="0">
                <a:solidFill>
                  <a:schemeClr val="tx1"/>
                </a:solidFill>
              </a:rPr>
              <a:t>, </a:t>
            </a:r>
            <a:r>
              <a:rPr lang="de-CH" sz="2400" dirty="0" err="1">
                <a:solidFill>
                  <a:schemeClr val="tx1"/>
                </a:solidFill>
              </a:rPr>
              <a:t>Hänseler</a:t>
            </a:r>
            <a:r>
              <a:rPr lang="de-CH" sz="2400" dirty="0">
                <a:solidFill>
                  <a:schemeClr val="tx1"/>
                </a:solidFill>
              </a:rPr>
              <a:t> D-Mannose</a:t>
            </a:r>
          </a:p>
          <a:p>
            <a:r>
              <a:rPr lang="de-CH" sz="2400" dirty="0" err="1">
                <a:solidFill>
                  <a:schemeClr val="tx1"/>
                </a:solidFill>
              </a:rPr>
              <a:t>Arbutin</a:t>
            </a:r>
            <a:r>
              <a:rPr lang="de-CH" sz="2400" dirty="0">
                <a:solidFill>
                  <a:schemeClr val="tx1"/>
                </a:solidFill>
              </a:rPr>
              <a:t> (</a:t>
            </a:r>
            <a:r>
              <a:rPr lang="de-CH" sz="2400" dirty="0" err="1">
                <a:solidFill>
                  <a:schemeClr val="tx1"/>
                </a:solidFill>
              </a:rPr>
              <a:t>Cystinol</a:t>
            </a:r>
            <a:r>
              <a:rPr lang="de-CH" sz="2400" dirty="0">
                <a:solidFill>
                  <a:schemeClr val="tx1"/>
                </a:solidFill>
              </a:rPr>
              <a:t>, </a:t>
            </a:r>
            <a:r>
              <a:rPr lang="de-CH" sz="2400" dirty="0" err="1">
                <a:solidFill>
                  <a:schemeClr val="tx1"/>
                </a:solidFill>
              </a:rPr>
              <a:t>Hänseler</a:t>
            </a:r>
            <a:r>
              <a:rPr lang="de-CH" sz="2400" dirty="0">
                <a:solidFill>
                  <a:schemeClr val="tx1"/>
                </a:solidFill>
              </a:rPr>
              <a:t> Nieren- und </a:t>
            </a:r>
            <a:r>
              <a:rPr lang="de-CH" sz="2400" dirty="0" err="1">
                <a:solidFill>
                  <a:schemeClr val="tx1"/>
                </a:solidFill>
              </a:rPr>
              <a:t>Blasendragées</a:t>
            </a:r>
            <a:r>
              <a:rPr lang="de-CH" sz="2400" dirty="0">
                <a:solidFill>
                  <a:schemeClr val="tx1"/>
                </a:solidFill>
              </a:rPr>
              <a:t>)</a:t>
            </a:r>
          </a:p>
          <a:p>
            <a:r>
              <a:rPr lang="de-CH" sz="2400" dirty="0" err="1">
                <a:solidFill>
                  <a:schemeClr val="tx1"/>
                </a:solidFill>
              </a:rPr>
              <a:t>Proanthocyanidine</a:t>
            </a:r>
            <a:r>
              <a:rPr lang="de-CH" sz="2400" dirty="0">
                <a:solidFill>
                  <a:schemeClr val="tx1"/>
                </a:solidFill>
              </a:rPr>
              <a:t> (PAC, </a:t>
            </a:r>
            <a:r>
              <a:rPr lang="de-CH" sz="2400" dirty="0" err="1">
                <a:solidFill>
                  <a:schemeClr val="tx1"/>
                </a:solidFill>
              </a:rPr>
              <a:t>Astaxanthin</a:t>
            </a:r>
            <a:r>
              <a:rPr lang="de-CH" sz="2400" dirty="0">
                <a:solidFill>
                  <a:schemeClr val="tx1"/>
                </a:solidFill>
              </a:rPr>
              <a:t>, Resveratrol, </a:t>
            </a:r>
            <a:r>
              <a:rPr lang="de-CH" sz="2400" dirty="0" err="1">
                <a:solidFill>
                  <a:schemeClr val="tx1"/>
                </a:solidFill>
              </a:rPr>
              <a:t>Femmanose</a:t>
            </a:r>
            <a:r>
              <a:rPr lang="de-CH" sz="2400" dirty="0">
                <a:solidFill>
                  <a:schemeClr val="tx1"/>
                </a:solidFill>
              </a:rPr>
              <a:t>, </a:t>
            </a:r>
            <a:r>
              <a:rPr lang="de-CH" sz="2400" dirty="0" err="1">
                <a:solidFill>
                  <a:schemeClr val="tx1"/>
                </a:solidFill>
              </a:rPr>
              <a:t>Preiselbeerkapseln</a:t>
            </a:r>
            <a:r>
              <a:rPr lang="de-CH" sz="2400" dirty="0">
                <a:solidFill>
                  <a:schemeClr val="tx1"/>
                </a:solidFill>
              </a:rPr>
              <a:t>)</a:t>
            </a:r>
          </a:p>
          <a:p>
            <a:r>
              <a:rPr lang="de-CH" sz="2400" dirty="0">
                <a:solidFill>
                  <a:schemeClr val="tx1"/>
                </a:solidFill>
              </a:rPr>
              <a:t>Homöopathisch ( </a:t>
            </a:r>
            <a:r>
              <a:rPr lang="de-CH" sz="2400" dirty="0" err="1">
                <a:solidFill>
                  <a:schemeClr val="tx1"/>
                </a:solidFill>
              </a:rPr>
              <a:t>Cantharis</a:t>
            </a:r>
            <a:r>
              <a:rPr lang="de-CH" sz="2400" dirty="0">
                <a:solidFill>
                  <a:schemeClr val="tx1"/>
                </a:solidFill>
              </a:rPr>
              <a:t>, Apis, Mercurius, Rhododendron, </a:t>
            </a:r>
            <a:r>
              <a:rPr lang="de-CH" sz="2400" dirty="0" err="1">
                <a:solidFill>
                  <a:schemeClr val="tx1"/>
                </a:solidFill>
              </a:rPr>
              <a:t>Similasan</a:t>
            </a:r>
            <a:r>
              <a:rPr lang="de-CH" sz="2400" dirty="0">
                <a:solidFill>
                  <a:schemeClr val="tx1"/>
                </a:solidFill>
              </a:rPr>
              <a:t>: Nieren-Blasen-Beschwerden)</a:t>
            </a:r>
          </a:p>
          <a:p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Übersäuerung:</a:t>
            </a:r>
          </a:p>
          <a:p>
            <a:r>
              <a:rPr lang="de-CH" sz="2400" dirty="0">
                <a:solidFill>
                  <a:schemeClr val="tx1"/>
                </a:solidFill>
              </a:rPr>
              <a:t>Basenpulver (</a:t>
            </a:r>
            <a:r>
              <a:rPr lang="de-CH" sz="2400" dirty="0" err="1">
                <a:solidFill>
                  <a:schemeClr val="tx1"/>
                </a:solidFill>
              </a:rPr>
              <a:t>Nutrexin</a:t>
            </a:r>
            <a:r>
              <a:rPr lang="de-CH" sz="2400" dirty="0">
                <a:solidFill>
                  <a:schemeClr val="tx1"/>
                </a:solidFill>
              </a:rPr>
              <a:t> Basen-Aktiv, Übersäuerung -&gt; Harndrang)</a:t>
            </a:r>
          </a:p>
          <a:p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6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5561-7FD4-45BC-9E46-C0A97B63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932"/>
            <a:ext cx="8534400" cy="1507067"/>
          </a:xfrm>
        </p:spPr>
        <p:txBody>
          <a:bodyPr/>
          <a:lstStyle/>
          <a:p>
            <a:r>
              <a:rPr lang="de-CH" dirty="0"/>
              <a:t>Formen und Behandlung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29668-F0E0-4792-8E68-CC6529A4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80" y="1523999"/>
            <a:ext cx="8534400" cy="488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Belastungsinkontinenz</a:t>
            </a:r>
          </a:p>
          <a:p>
            <a:pPr marL="0" indent="0">
              <a:buNone/>
            </a:pP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rgbClr val="FF0000"/>
                </a:solidFill>
              </a:rPr>
              <a:t>«</a:t>
            </a:r>
            <a:r>
              <a:rPr lang="de-CH" dirty="0">
                <a:solidFill>
                  <a:schemeClr val="tx1"/>
                </a:solidFill>
              </a:rPr>
              <a:t>Wenn man lieber nicht gehustet hätte!</a:t>
            </a:r>
            <a:r>
              <a:rPr lang="de-CH" dirty="0">
                <a:solidFill>
                  <a:srgbClr val="FF0000"/>
                </a:solidFill>
              </a:rPr>
              <a:t>»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Beckenbodenmuskulatur</a:t>
            </a:r>
          </a:p>
          <a:p>
            <a:r>
              <a:rPr lang="de-CH" dirty="0">
                <a:solidFill>
                  <a:schemeClr val="tx1"/>
                </a:solidFill>
              </a:rPr>
              <a:t>Schliessmuskel</a:t>
            </a:r>
          </a:p>
          <a:p>
            <a:r>
              <a:rPr lang="de-CH" dirty="0">
                <a:solidFill>
                  <a:schemeClr val="tx1"/>
                </a:solidFill>
              </a:rPr>
              <a:t>«Altersinkontinenz»</a:t>
            </a:r>
          </a:p>
          <a:p>
            <a:r>
              <a:rPr lang="de-CH" dirty="0">
                <a:solidFill>
                  <a:schemeClr val="tx1"/>
                </a:solidFill>
              </a:rPr>
              <a:t>Risikogruppe: Frauen </a:t>
            </a:r>
          </a:p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	(Schwangerschaften, Hormone, gestresste …</a:t>
            </a:r>
            <a:r>
              <a:rPr lang="de-CH" dirty="0" err="1">
                <a:solidFill>
                  <a:schemeClr val="tx1"/>
                </a:solidFill>
              </a:rPr>
              <a:t>etc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r>
              <a:rPr lang="de-CH" dirty="0">
                <a:solidFill>
                  <a:schemeClr val="tx1"/>
                </a:solidFill>
              </a:rPr>
              <a:t>Körperliche Aktivität</a:t>
            </a:r>
          </a:p>
          <a:p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2050" name="Picture 2" descr="Bildergebnis für husten inkontinenz">
            <a:extLst>
              <a:ext uri="{FF2B5EF4-FFF2-40B4-BE49-F238E27FC236}">
                <a16:creationId xmlns:a16="http://schemas.microsoft.com/office/drawing/2014/main" id="{F56304F0-42B8-40D7-8AA7-60FC6F917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7"/>
          <a:stretch/>
        </p:blipFill>
        <p:spPr bwMode="auto">
          <a:xfrm>
            <a:off x="7504162" y="2519630"/>
            <a:ext cx="3181350" cy="3496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97228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1551</Words>
  <Application>Microsoft Office PowerPoint</Application>
  <PresentationFormat>Breitbild</PresentationFormat>
  <Paragraphs>302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5" baseType="lpstr">
      <vt:lpstr>Calibri</vt:lpstr>
      <vt:lpstr>Century Gothic</vt:lpstr>
      <vt:lpstr>Decima Nova</vt:lpstr>
      <vt:lpstr>Wingdings</vt:lpstr>
      <vt:lpstr>Wingdings 3</vt:lpstr>
      <vt:lpstr>Segment</vt:lpstr>
      <vt:lpstr>Wundheilung, Verbrennungen, Hautirritationen, Blasenschwäche und Nierenunterstützung</vt:lpstr>
      <vt:lpstr>Referent:  Paul Blöchlinger</vt:lpstr>
      <vt:lpstr>7 x 7 Sekunden Nebennieren Klopfen = Stress ade !!</vt:lpstr>
      <vt:lpstr>Die Nieren müssen sehr gut funktionieren: </vt:lpstr>
      <vt:lpstr>In Deutschland leiden mehr als 2 Millionen Menschen an schweren Nierenleiden, Tendenz pro Jahr bis 4% steigend</vt:lpstr>
      <vt:lpstr>Vorbeugen</vt:lpstr>
      <vt:lpstr>Formen und Behandlung</vt:lpstr>
      <vt:lpstr>Formen und Behandlung</vt:lpstr>
      <vt:lpstr>Formen und Behandlung</vt:lpstr>
      <vt:lpstr>Formen und Behandlung</vt:lpstr>
      <vt:lpstr>Formen und Behandlung</vt:lpstr>
      <vt:lpstr>Formen und Behandlung</vt:lpstr>
      <vt:lpstr>Chronische Blasenentzündung</vt:lpstr>
      <vt:lpstr>Chronische BlasenEntzündung</vt:lpstr>
      <vt:lpstr>Pflanzen</vt:lpstr>
      <vt:lpstr>Pflanzen</vt:lpstr>
      <vt:lpstr>Pflanzen</vt:lpstr>
      <vt:lpstr>Pflanzen</vt:lpstr>
      <vt:lpstr>Pflanzen</vt:lpstr>
      <vt:lpstr>Pflanzen</vt:lpstr>
      <vt:lpstr>Pflanzen</vt:lpstr>
      <vt:lpstr>Pflanzen</vt:lpstr>
      <vt:lpstr>Mittel</vt:lpstr>
      <vt:lpstr>Mittel</vt:lpstr>
      <vt:lpstr>Allgemeines</vt:lpstr>
      <vt:lpstr>Wundheilung / Verbrennungen  Die verbesserte und schnellere Heilung und Vernarbung in der Wundversorgung aus der Naturheilmedizin</vt:lpstr>
      <vt:lpstr>Die Haut</vt:lpstr>
      <vt:lpstr>Grundprinzipien</vt:lpstr>
      <vt:lpstr>Desinfizieren: die Natur bringt’s</vt:lpstr>
      <vt:lpstr>Wunde weich behalten:</vt:lpstr>
      <vt:lpstr>Wunde Spray: 100 % Pflanzliches Wundtherapeutikum aus einer Kombi: Neemöl, Johanniskrautöl + Olivenöl</vt:lpstr>
      <vt:lpstr>Anwendung:  Spray: gut schütteln (evtl: Aufsatz verwenden für differenzierte Lokalanwendungen</vt:lpstr>
      <vt:lpstr>Wirkungsweise:</vt:lpstr>
      <vt:lpstr>Diverse Heilungsförderer:</vt:lpstr>
      <vt:lpstr>Allgemeine Heilungsförderer:</vt:lpstr>
      <vt:lpstr>Hautirritationen:</vt:lpstr>
      <vt:lpstr>Bewährte Helfer aus der Erfahrungs- und Naturmedizin</vt:lpstr>
      <vt:lpstr>Schlusswort: die Kombination heilt: «So viel wie möglich NATUR – so wenig wie möglich Chemie»</vt:lpstr>
      <vt:lpstr>Fragerunde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Blasenschwäche-Nierenunterstützung</dc:title>
  <dc:creator>Patrick Rudolf</dc:creator>
  <cp:lastModifiedBy>pharma</cp:lastModifiedBy>
  <cp:revision>61</cp:revision>
  <cp:lastPrinted>2020-09-03T12:29:25Z</cp:lastPrinted>
  <dcterms:created xsi:type="dcterms:W3CDTF">2017-09-27T07:48:29Z</dcterms:created>
  <dcterms:modified xsi:type="dcterms:W3CDTF">2020-09-03T13:03:49Z</dcterms:modified>
</cp:coreProperties>
</file>