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50"/>
  </p:notesMasterIdLst>
  <p:handoutMasterIdLst>
    <p:handoutMasterId r:id="rId51"/>
  </p:handoutMasterIdLst>
  <p:sldIdLst>
    <p:sldId id="274" r:id="rId5"/>
    <p:sldId id="275" r:id="rId6"/>
    <p:sldId id="276" r:id="rId7"/>
    <p:sldId id="286" r:id="rId8"/>
    <p:sldId id="287" r:id="rId9"/>
    <p:sldId id="288" r:id="rId10"/>
    <p:sldId id="289" r:id="rId11"/>
    <p:sldId id="293" r:id="rId12"/>
    <p:sldId id="292" r:id="rId13"/>
    <p:sldId id="374" r:id="rId14"/>
    <p:sldId id="295" r:id="rId15"/>
    <p:sldId id="294" r:id="rId16"/>
    <p:sldId id="291" r:id="rId17"/>
    <p:sldId id="299" r:id="rId18"/>
    <p:sldId id="300" r:id="rId19"/>
    <p:sldId id="301" r:id="rId20"/>
    <p:sldId id="303" r:id="rId21"/>
    <p:sldId id="305" r:id="rId22"/>
    <p:sldId id="306" r:id="rId23"/>
    <p:sldId id="309" r:id="rId24"/>
    <p:sldId id="311" r:id="rId25"/>
    <p:sldId id="312" r:id="rId26"/>
    <p:sldId id="313" r:id="rId27"/>
    <p:sldId id="314" r:id="rId28"/>
    <p:sldId id="315" r:id="rId29"/>
    <p:sldId id="316" r:id="rId30"/>
    <p:sldId id="317" r:id="rId31"/>
    <p:sldId id="318" r:id="rId32"/>
    <p:sldId id="319" r:id="rId33"/>
    <p:sldId id="320" r:id="rId34"/>
    <p:sldId id="322" r:id="rId35"/>
    <p:sldId id="325" r:id="rId36"/>
    <p:sldId id="327" r:id="rId37"/>
    <p:sldId id="328" r:id="rId38"/>
    <p:sldId id="329" r:id="rId39"/>
    <p:sldId id="330" r:id="rId40"/>
    <p:sldId id="331" r:id="rId41"/>
    <p:sldId id="332" r:id="rId42"/>
    <p:sldId id="333" r:id="rId43"/>
    <p:sldId id="334" r:id="rId44"/>
    <p:sldId id="335" r:id="rId45"/>
    <p:sldId id="336" r:id="rId46"/>
    <p:sldId id="338" r:id="rId47"/>
    <p:sldId id="337" r:id="rId48"/>
    <p:sldId id="266" r:id="rId49"/>
  </p:sldIdLst>
  <p:sldSz cx="9144000" cy="5143500" type="screen16x9"/>
  <p:notesSz cx="5256213" cy="86868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5">
          <p15:clr>
            <a:srgbClr val="A4A3A4"/>
          </p15:clr>
        </p15:guide>
        <p15:guide id="2" orient="horz" pos="940">
          <p15:clr>
            <a:srgbClr val="A4A3A4"/>
          </p15:clr>
        </p15:guide>
        <p15:guide id="3" orient="horz" pos="2981">
          <p15:clr>
            <a:srgbClr val="A4A3A4"/>
          </p15:clr>
        </p15:guide>
        <p15:guide id="4" pos="340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pos="2653">
          <p15:clr>
            <a:srgbClr val="A4A3A4"/>
          </p15:clr>
        </p15:guide>
        <p15:guide id="7" pos="2880">
          <p15:clr>
            <a:srgbClr val="A4A3A4"/>
          </p15:clr>
        </p15:guide>
        <p15:guide id="8" pos="519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36">
          <p15:clr>
            <a:srgbClr val="A4A3A4"/>
          </p15:clr>
        </p15:guide>
        <p15:guide id="2" pos="165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72" autoAdjust="0"/>
    <p:restoredTop sz="94660"/>
  </p:normalViewPr>
  <p:slideViewPr>
    <p:cSldViewPr showGuides="1">
      <p:cViewPr varScale="1">
        <p:scale>
          <a:sx n="149" d="100"/>
          <a:sy n="149" d="100"/>
        </p:scale>
        <p:origin x="162" y="114"/>
      </p:cViewPr>
      <p:guideLst>
        <p:guide orient="horz" pos="305"/>
        <p:guide orient="horz" pos="940"/>
        <p:guide orient="horz" pos="2981"/>
        <p:guide pos="340"/>
        <p:guide pos="5511"/>
        <p:guide pos="2653"/>
        <p:guide pos="2880"/>
        <p:guide pos="519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440"/>
    </p:cViewPr>
  </p:sorterViewPr>
  <p:notesViewPr>
    <p:cSldViewPr showGuides="1">
      <p:cViewPr varScale="1">
        <p:scale>
          <a:sx n="129" d="100"/>
          <a:sy n="129" d="100"/>
        </p:scale>
        <p:origin x="-5460" y="-102"/>
      </p:cViewPr>
      <p:guideLst>
        <p:guide orient="horz" pos="2736"/>
        <p:guide pos="165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160"/>
      <c:rotY val="20"/>
      <c:depthPercent val="100"/>
      <c:rAngAx val="1"/>
    </c:view3D>
    <c:floor>
      <c:thickness val="0"/>
      <c:spPr>
        <a:solidFill>
          <a:srgbClr val="C0C0C0"/>
        </a:solidFill>
        <a:ln w="12700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3725490196078399"/>
          <c:y val="4.8837209302325602E-2"/>
          <c:w val="0.51715686274509798"/>
          <c:h val="0.8813953488372090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Brust</c:v>
                </c:pt>
              </c:strCache>
            </c:strRef>
          </c:tx>
          <c:spPr>
            <a:solidFill>
              <a:schemeClr val="accent1"/>
            </a:solidFill>
            <a:ln w="13505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General</c:formatCode>
                <c:ptCount val="1"/>
                <c:pt idx="0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4B-4291-AB13-F655C4D11D1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Kopf-,Nacken</c:v>
                </c:pt>
              </c:strCache>
            </c:strRef>
          </c:tx>
          <c:spPr>
            <a:solidFill>
              <a:schemeClr val="accent2"/>
            </a:solidFill>
            <a:ln w="13505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Sheet1!$B$3:$B$3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4B-4291-AB13-F655C4D11D1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Leisten-, Genital</c:v>
                </c:pt>
              </c:strCache>
            </c:strRef>
          </c:tx>
          <c:spPr>
            <a:solidFill>
              <a:schemeClr val="hlink"/>
            </a:solidFill>
            <a:ln w="13505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Sheet1!$B$4:$B$4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24B-4291-AB13-F655C4D11D17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Rücken</c:v>
                </c:pt>
              </c:strCache>
            </c:strRef>
          </c:tx>
          <c:spPr>
            <a:solidFill>
              <a:schemeClr val="folHlink"/>
            </a:solidFill>
            <a:ln w="13505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Sheet1!$B$5:$B$5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24B-4291-AB13-F655C4D11D17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Andere</c:v>
                </c:pt>
              </c:strCache>
            </c:strRef>
          </c:tx>
          <c:spPr>
            <a:solidFill>
              <a:schemeClr val="bg2"/>
            </a:solidFill>
            <a:ln w="13505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Sheet1!$B$6:$B$6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24B-4291-AB13-F655C4D11D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-2142951592"/>
        <c:axId val="-2127719496"/>
        <c:axId val="0"/>
      </c:bar3DChart>
      <c:catAx>
        <c:axId val="-2142951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37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88" b="1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de-DE"/>
          </a:p>
        </c:txPr>
        <c:crossAx val="-21277194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27719496"/>
        <c:scaling>
          <c:orientation val="minMax"/>
        </c:scaling>
        <c:delete val="0"/>
        <c:axPos val="l"/>
        <c:majorGridlines>
          <c:spPr>
            <a:ln w="13505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37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88" b="1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de-DE"/>
          </a:p>
        </c:txPr>
        <c:crossAx val="-2142951592"/>
        <c:crosses val="autoZero"/>
        <c:crossBetween val="between"/>
      </c:valAx>
      <c:spPr>
        <a:noFill/>
        <a:ln w="27010">
          <a:noFill/>
        </a:ln>
      </c:spPr>
    </c:plotArea>
    <c:legend>
      <c:legendPos val="r"/>
      <c:layout>
        <c:manualLayout>
          <c:xMode val="edge"/>
          <c:yMode val="edge"/>
          <c:x val="0.68137254901960798"/>
          <c:y val="0.26046511627906999"/>
          <c:w val="0.308823529411765"/>
          <c:h val="0.47906976744185997"/>
        </c:manualLayout>
      </c:layout>
      <c:overlay val="0"/>
      <c:spPr>
        <a:noFill/>
        <a:ln w="13505">
          <a:solidFill>
            <a:schemeClr val="tx1"/>
          </a:solidFill>
          <a:prstDash val="solid"/>
        </a:ln>
      </c:spPr>
      <c:txPr>
        <a:bodyPr/>
        <a:lstStyle/>
        <a:p>
          <a:pPr>
            <a:defRPr sz="1074" b="0" i="0" u="none" strike="noStrike" baseline="0">
              <a:solidFill>
                <a:schemeClr val="tx1"/>
              </a:solidFill>
              <a:latin typeface="Verdana"/>
              <a:ea typeface="Verdana"/>
              <a:cs typeface="Verdana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88" b="1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de-DE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FB63E3-3969-4DDA-A585-485A94CBFB0D}" type="doc">
      <dgm:prSet loTypeId="urn:microsoft.com/office/officeart/2005/8/layout/cycle3" loCatId="cycl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de-CH"/>
        </a:p>
      </dgm:t>
    </dgm:pt>
    <dgm:pt modelId="{02103653-B646-4827-88B7-7C3E1A808D2F}">
      <dgm:prSet phldrT="[Text]"/>
      <dgm:spPr/>
      <dgm:t>
        <a:bodyPr/>
        <a:lstStyle/>
        <a:p>
          <a:r>
            <a:rPr lang="de-CH" b="1" dirty="0"/>
            <a:t>Palliativ</a:t>
          </a:r>
        </a:p>
      </dgm:t>
    </dgm:pt>
    <dgm:pt modelId="{8662F4B1-0097-413C-A2B5-7165F53C8838}" type="parTrans" cxnId="{A6C624D7-B84B-4448-A9D5-78D78DA17BB3}">
      <dgm:prSet/>
      <dgm:spPr/>
      <dgm:t>
        <a:bodyPr/>
        <a:lstStyle/>
        <a:p>
          <a:endParaRPr lang="de-CH"/>
        </a:p>
      </dgm:t>
    </dgm:pt>
    <dgm:pt modelId="{4EC14359-F27E-439C-BD93-64BDB05E2EBA}" type="sibTrans" cxnId="{A6C624D7-B84B-4448-A9D5-78D78DA17BB3}">
      <dgm:prSet/>
      <dgm:spPr/>
      <dgm:t>
        <a:bodyPr/>
        <a:lstStyle/>
        <a:p>
          <a:endParaRPr lang="de-CH"/>
        </a:p>
      </dgm:t>
    </dgm:pt>
    <dgm:pt modelId="{F387088D-FB23-414D-AB35-CCB1AEE057F5}">
      <dgm:prSet phldrT="[Text]"/>
      <dgm:spPr/>
      <dgm:t>
        <a:bodyPr/>
        <a:lstStyle/>
        <a:p>
          <a:r>
            <a:rPr lang="de-CH" b="1" dirty="0"/>
            <a:t>Lebensqualität erhalten/ verbessern</a:t>
          </a:r>
        </a:p>
      </dgm:t>
    </dgm:pt>
    <dgm:pt modelId="{E6912711-A1DA-4A60-B3CA-295785B4D596}" type="parTrans" cxnId="{3F9FC438-6EF8-4AE3-B0C8-D9F2D8CEF2A8}">
      <dgm:prSet/>
      <dgm:spPr/>
      <dgm:t>
        <a:bodyPr/>
        <a:lstStyle/>
        <a:p>
          <a:endParaRPr lang="de-CH"/>
        </a:p>
      </dgm:t>
    </dgm:pt>
    <dgm:pt modelId="{DB845DBD-7FAD-4A67-8CD5-4DB1AA594898}" type="sibTrans" cxnId="{3F9FC438-6EF8-4AE3-B0C8-D9F2D8CEF2A8}">
      <dgm:prSet/>
      <dgm:spPr/>
      <dgm:t>
        <a:bodyPr/>
        <a:lstStyle/>
        <a:p>
          <a:endParaRPr lang="de-CH"/>
        </a:p>
      </dgm:t>
    </dgm:pt>
    <dgm:pt modelId="{9B0747EC-9B35-4B0A-9061-A47968468F35}">
      <dgm:prSet phldrT="[Text]"/>
      <dgm:spPr/>
      <dgm:t>
        <a:bodyPr/>
        <a:lstStyle/>
        <a:p>
          <a:r>
            <a:rPr lang="de-CH" dirty="0"/>
            <a:t>Angehörige miteinbeziehen</a:t>
          </a:r>
        </a:p>
      </dgm:t>
    </dgm:pt>
    <dgm:pt modelId="{C3FE8681-ABA7-4DC2-AEE6-E37FB056D64B}" type="parTrans" cxnId="{B17B1645-D11C-476C-9EC2-9A77AAEF78FA}">
      <dgm:prSet/>
      <dgm:spPr/>
      <dgm:t>
        <a:bodyPr/>
        <a:lstStyle/>
        <a:p>
          <a:endParaRPr lang="de-CH"/>
        </a:p>
      </dgm:t>
    </dgm:pt>
    <dgm:pt modelId="{20A91FB5-E0EB-42E5-82DD-8D31862DCDEC}" type="sibTrans" cxnId="{B17B1645-D11C-476C-9EC2-9A77AAEF78FA}">
      <dgm:prSet/>
      <dgm:spPr/>
      <dgm:t>
        <a:bodyPr/>
        <a:lstStyle/>
        <a:p>
          <a:endParaRPr lang="de-CH"/>
        </a:p>
      </dgm:t>
    </dgm:pt>
    <dgm:pt modelId="{D13368B0-3EFD-49D2-B2DE-586982B4E094}">
      <dgm:prSet phldrT="[Text]"/>
      <dgm:spPr/>
      <dgm:t>
        <a:bodyPr/>
        <a:lstStyle/>
        <a:p>
          <a:r>
            <a:rPr lang="de-CH" b="1" dirty="0"/>
            <a:t>Interdisziplinäre Zusammenarbeit</a:t>
          </a:r>
        </a:p>
      </dgm:t>
    </dgm:pt>
    <dgm:pt modelId="{612EF263-F235-4823-A906-F0D2AB962847}" type="parTrans" cxnId="{B68CE2DE-A40A-4A85-B208-F789C21540E9}">
      <dgm:prSet/>
      <dgm:spPr/>
      <dgm:t>
        <a:bodyPr/>
        <a:lstStyle/>
        <a:p>
          <a:endParaRPr lang="de-CH"/>
        </a:p>
      </dgm:t>
    </dgm:pt>
    <dgm:pt modelId="{AABBE84E-AA8C-4DA0-B709-5FD1FCBCB953}" type="sibTrans" cxnId="{B68CE2DE-A40A-4A85-B208-F789C21540E9}">
      <dgm:prSet/>
      <dgm:spPr/>
      <dgm:t>
        <a:bodyPr/>
        <a:lstStyle/>
        <a:p>
          <a:endParaRPr lang="de-CH"/>
        </a:p>
      </dgm:t>
    </dgm:pt>
    <dgm:pt modelId="{F213DF01-77C6-4070-9CD3-FCD95FE921ED}">
      <dgm:prSet phldrT="[Text]"/>
      <dgm:spPr/>
      <dgm:t>
        <a:bodyPr/>
        <a:lstStyle/>
        <a:p>
          <a:r>
            <a:rPr lang="de-CH" b="1" dirty="0"/>
            <a:t>Realistische Behandlungsziele</a:t>
          </a:r>
        </a:p>
      </dgm:t>
    </dgm:pt>
    <dgm:pt modelId="{8401CE64-C718-405C-BA8F-07833E861528}" type="parTrans" cxnId="{489D6E9B-75CF-4A47-99E4-B5A8E7F7CD80}">
      <dgm:prSet/>
      <dgm:spPr/>
      <dgm:t>
        <a:bodyPr/>
        <a:lstStyle/>
        <a:p>
          <a:endParaRPr lang="de-CH"/>
        </a:p>
      </dgm:t>
    </dgm:pt>
    <dgm:pt modelId="{73FBF10D-3F5D-4F93-BC67-136153CA7F42}" type="sibTrans" cxnId="{489D6E9B-75CF-4A47-99E4-B5A8E7F7CD80}">
      <dgm:prSet/>
      <dgm:spPr/>
      <dgm:t>
        <a:bodyPr/>
        <a:lstStyle/>
        <a:p>
          <a:endParaRPr lang="de-CH"/>
        </a:p>
      </dgm:t>
    </dgm:pt>
    <dgm:pt modelId="{FEC70424-AC50-49A5-9415-B031CB0E5BE0}" type="pres">
      <dgm:prSet presAssocID="{04FB63E3-3969-4DDA-A585-485A94CBFB0D}" presName="Name0" presStyleCnt="0">
        <dgm:presLayoutVars>
          <dgm:dir/>
          <dgm:resizeHandles val="exact"/>
        </dgm:presLayoutVars>
      </dgm:prSet>
      <dgm:spPr/>
    </dgm:pt>
    <dgm:pt modelId="{6A07D766-6618-4621-9345-168861CD6D2D}" type="pres">
      <dgm:prSet presAssocID="{04FB63E3-3969-4DDA-A585-485A94CBFB0D}" presName="cycle" presStyleCnt="0"/>
      <dgm:spPr/>
    </dgm:pt>
    <dgm:pt modelId="{8933FCEC-E65E-447B-82C5-AE884417A186}" type="pres">
      <dgm:prSet presAssocID="{02103653-B646-4827-88B7-7C3E1A808D2F}" presName="nodeFirstNode" presStyleLbl="node1" presStyleIdx="0" presStyleCnt="5">
        <dgm:presLayoutVars>
          <dgm:bulletEnabled val="1"/>
        </dgm:presLayoutVars>
      </dgm:prSet>
      <dgm:spPr/>
    </dgm:pt>
    <dgm:pt modelId="{BADCC54D-12C5-4A29-BCAF-2245DBF98842}" type="pres">
      <dgm:prSet presAssocID="{4EC14359-F27E-439C-BD93-64BDB05E2EBA}" presName="sibTransFirstNode" presStyleLbl="bgShp" presStyleIdx="0" presStyleCnt="1"/>
      <dgm:spPr/>
    </dgm:pt>
    <dgm:pt modelId="{3CFB242C-2969-441A-98D6-FD326559A671}" type="pres">
      <dgm:prSet presAssocID="{F387088D-FB23-414D-AB35-CCB1AEE057F5}" presName="nodeFollowingNodes" presStyleLbl="node1" presStyleIdx="1" presStyleCnt="5" custRadScaleRad="109385" custRadScaleInc="-621">
        <dgm:presLayoutVars>
          <dgm:bulletEnabled val="1"/>
        </dgm:presLayoutVars>
      </dgm:prSet>
      <dgm:spPr/>
    </dgm:pt>
    <dgm:pt modelId="{F5A4908A-97BB-45C1-BB4F-7EF91D278A8F}" type="pres">
      <dgm:prSet presAssocID="{9B0747EC-9B35-4B0A-9061-A47968468F35}" presName="nodeFollowingNodes" presStyleLbl="node1" presStyleIdx="2" presStyleCnt="5" custRadScaleRad="101811" custRadScaleInc="-32885">
        <dgm:presLayoutVars>
          <dgm:bulletEnabled val="1"/>
        </dgm:presLayoutVars>
      </dgm:prSet>
      <dgm:spPr/>
    </dgm:pt>
    <dgm:pt modelId="{A0C45151-FB12-4A17-A79C-D7F629FBBC2A}" type="pres">
      <dgm:prSet presAssocID="{D13368B0-3EFD-49D2-B2DE-586982B4E094}" presName="nodeFollowingNodes" presStyleLbl="node1" presStyleIdx="3" presStyleCnt="5" custRadScaleRad="103654" custRadScaleInc="34038">
        <dgm:presLayoutVars>
          <dgm:bulletEnabled val="1"/>
        </dgm:presLayoutVars>
      </dgm:prSet>
      <dgm:spPr/>
    </dgm:pt>
    <dgm:pt modelId="{276B3F29-89CC-467E-8014-D0851029E8E5}" type="pres">
      <dgm:prSet presAssocID="{F213DF01-77C6-4070-9CD3-FCD95FE921ED}" presName="nodeFollowingNodes" presStyleLbl="node1" presStyleIdx="4" presStyleCnt="5" custRadScaleRad="105279" custRadScaleInc="1861">
        <dgm:presLayoutVars>
          <dgm:bulletEnabled val="1"/>
        </dgm:presLayoutVars>
      </dgm:prSet>
      <dgm:spPr/>
    </dgm:pt>
  </dgm:ptLst>
  <dgm:cxnLst>
    <dgm:cxn modelId="{6A5E7B22-7432-444F-BB63-3D9EA54D61DB}" type="presOf" srcId="{04FB63E3-3969-4DDA-A585-485A94CBFB0D}" destId="{FEC70424-AC50-49A5-9415-B031CB0E5BE0}" srcOrd="0" destOrd="0" presId="urn:microsoft.com/office/officeart/2005/8/layout/cycle3"/>
    <dgm:cxn modelId="{3F9FC438-6EF8-4AE3-B0C8-D9F2D8CEF2A8}" srcId="{04FB63E3-3969-4DDA-A585-485A94CBFB0D}" destId="{F387088D-FB23-414D-AB35-CCB1AEE057F5}" srcOrd="1" destOrd="0" parTransId="{E6912711-A1DA-4A60-B3CA-295785B4D596}" sibTransId="{DB845DBD-7FAD-4A67-8CD5-4DB1AA594898}"/>
    <dgm:cxn modelId="{B17B1645-D11C-476C-9EC2-9A77AAEF78FA}" srcId="{04FB63E3-3969-4DDA-A585-485A94CBFB0D}" destId="{9B0747EC-9B35-4B0A-9061-A47968468F35}" srcOrd="2" destOrd="0" parTransId="{C3FE8681-ABA7-4DC2-AEE6-E37FB056D64B}" sibTransId="{20A91FB5-E0EB-42E5-82DD-8D31862DCDEC}"/>
    <dgm:cxn modelId="{66E34045-E1C8-934E-B504-7F4923C0F02A}" type="presOf" srcId="{02103653-B646-4827-88B7-7C3E1A808D2F}" destId="{8933FCEC-E65E-447B-82C5-AE884417A186}" srcOrd="0" destOrd="0" presId="urn:microsoft.com/office/officeart/2005/8/layout/cycle3"/>
    <dgm:cxn modelId="{2A1FF26C-850B-3246-A835-F756C34463B0}" type="presOf" srcId="{D13368B0-3EFD-49D2-B2DE-586982B4E094}" destId="{A0C45151-FB12-4A17-A79C-D7F629FBBC2A}" srcOrd="0" destOrd="0" presId="urn:microsoft.com/office/officeart/2005/8/layout/cycle3"/>
    <dgm:cxn modelId="{D719698C-9FA2-6A48-8287-B7AEEFE7B68D}" type="presOf" srcId="{4EC14359-F27E-439C-BD93-64BDB05E2EBA}" destId="{BADCC54D-12C5-4A29-BCAF-2245DBF98842}" srcOrd="0" destOrd="0" presId="urn:microsoft.com/office/officeart/2005/8/layout/cycle3"/>
    <dgm:cxn modelId="{489D6E9B-75CF-4A47-99E4-B5A8E7F7CD80}" srcId="{04FB63E3-3969-4DDA-A585-485A94CBFB0D}" destId="{F213DF01-77C6-4070-9CD3-FCD95FE921ED}" srcOrd="4" destOrd="0" parTransId="{8401CE64-C718-405C-BA8F-07833E861528}" sibTransId="{73FBF10D-3F5D-4F93-BC67-136153CA7F42}"/>
    <dgm:cxn modelId="{9652869C-84E9-4D44-AB69-60D1FCF94B6F}" type="presOf" srcId="{F213DF01-77C6-4070-9CD3-FCD95FE921ED}" destId="{276B3F29-89CC-467E-8014-D0851029E8E5}" srcOrd="0" destOrd="0" presId="urn:microsoft.com/office/officeart/2005/8/layout/cycle3"/>
    <dgm:cxn modelId="{1A978BBF-E685-CF4C-A1AE-35A2BCA71F50}" type="presOf" srcId="{F387088D-FB23-414D-AB35-CCB1AEE057F5}" destId="{3CFB242C-2969-441A-98D6-FD326559A671}" srcOrd="0" destOrd="0" presId="urn:microsoft.com/office/officeart/2005/8/layout/cycle3"/>
    <dgm:cxn modelId="{A6C624D7-B84B-4448-A9D5-78D78DA17BB3}" srcId="{04FB63E3-3969-4DDA-A585-485A94CBFB0D}" destId="{02103653-B646-4827-88B7-7C3E1A808D2F}" srcOrd="0" destOrd="0" parTransId="{8662F4B1-0097-413C-A2B5-7165F53C8838}" sibTransId="{4EC14359-F27E-439C-BD93-64BDB05E2EBA}"/>
    <dgm:cxn modelId="{B68CE2DE-A40A-4A85-B208-F789C21540E9}" srcId="{04FB63E3-3969-4DDA-A585-485A94CBFB0D}" destId="{D13368B0-3EFD-49D2-B2DE-586982B4E094}" srcOrd="3" destOrd="0" parTransId="{612EF263-F235-4823-A906-F0D2AB962847}" sibTransId="{AABBE84E-AA8C-4DA0-B709-5FD1FCBCB953}"/>
    <dgm:cxn modelId="{BDBE8DF0-2075-314D-A828-797E2CE3B62B}" type="presOf" srcId="{9B0747EC-9B35-4B0A-9061-A47968468F35}" destId="{F5A4908A-97BB-45C1-BB4F-7EF91D278A8F}" srcOrd="0" destOrd="0" presId="urn:microsoft.com/office/officeart/2005/8/layout/cycle3"/>
    <dgm:cxn modelId="{0B96681B-1E1F-864A-B099-46DDA7E498A2}" type="presParOf" srcId="{FEC70424-AC50-49A5-9415-B031CB0E5BE0}" destId="{6A07D766-6618-4621-9345-168861CD6D2D}" srcOrd="0" destOrd="0" presId="urn:microsoft.com/office/officeart/2005/8/layout/cycle3"/>
    <dgm:cxn modelId="{9CF99D54-C833-8747-8050-8BE5B9CF5BB3}" type="presParOf" srcId="{6A07D766-6618-4621-9345-168861CD6D2D}" destId="{8933FCEC-E65E-447B-82C5-AE884417A186}" srcOrd="0" destOrd="0" presId="urn:microsoft.com/office/officeart/2005/8/layout/cycle3"/>
    <dgm:cxn modelId="{84C08A43-B57F-204E-9C3A-E4CA96A3A4EF}" type="presParOf" srcId="{6A07D766-6618-4621-9345-168861CD6D2D}" destId="{BADCC54D-12C5-4A29-BCAF-2245DBF98842}" srcOrd="1" destOrd="0" presId="urn:microsoft.com/office/officeart/2005/8/layout/cycle3"/>
    <dgm:cxn modelId="{2E900DB5-53EA-6C40-9F22-71D5AF70F994}" type="presParOf" srcId="{6A07D766-6618-4621-9345-168861CD6D2D}" destId="{3CFB242C-2969-441A-98D6-FD326559A671}" srcOrd="2" destOrd="0" presId="urn:microsoft.com/office/officeart/2005/8/layout/cycle3"/>
    <dgm:cxn modelId="{96275860-E20A-1040-9464-2E865FBF66AB}" type="presParOf" srcId="{6A07D766-6618-4621-9345-168861CD6D2D}" destId="{F5A4908A-97BB-45C1-BB4F-7EF91D278A8F}" srcOrd="3" destOrd="0" presId="urn:microsoft.com/office/officeart/2005/8/layout/cycle3"/>
    <dgm:cxn modelId="{8A07E52B-6535-774B-BF17-83BC8931590F}" type="presParOf" srcId="{6A07D766-6618-4621-9345-168861CD6D2D}" destId="{A0C45151-FB12-4A17-A79C-D7F629FBBC2A}" srcOrd="4" destOrd="0" presId="urn:microsoft.com/office/officeart/2005/8/layout/cycle3"/>
    <dgm:cxn modelId="{73E6896F-39D3-1643-90D0-403C84B303D0}" type="presParOf" srcId="{6A07D766-6618-4621-9345-168861CD6D2D}" destId="{276B3F29-89CC-467E-8014-D0851029E8E5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DCC54D-12C5-4A29-BCAF-2245DBF98842}">
      <dsp:nvSpPr>
        <dsp:cNvPr id="0" name=""/>
        <dsp:cNvSpPr/>
      </dsp:nvSpPr>
      <dsp:spPr>
        <a:xfrm>
          <a:off x="1992171" y="-21656"/>
          <a:ext cx="3720512" cy="3720512"/>
        </a:xfrm>
        <a:prstGeom prst="circularArrow">
          <a:avLst>
            <a:gd name="adj1" fmla="val 5544"/>
            <a:gd name="adj2" fmla="val 330680"/>
            <a:gd name="adj3" fmla="val 13776338"/>
            <a:gd name="adj4" fmla="val 17385713"/>
            <a:gd name="adj5" fmla="val 5757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33FCEC-E65E-447B-82C5-AE884417A186}">
      <dsp:nvSpPr>
        <dsp:cNvPr id="0" name=""/>
        <dsp:cNvSpPr/>
      </dsp:nvSpPr>
      <dsp:spPr>
        <a:xfrm>
          <a:off x="2981492" y="1672"/>
          <a:ext cx="1741869" cy="87093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400" b="1" kern="1200" dirty="0"/>
            <a:t>Palliativ</a:t>
          </a:r>
        </a:p>
      </dsp:txBody>
      <dsp:txXfrm>
        <a:off x="3024007" y="44187"/>
        <a:ext cx="1656839" cy="785904"/>
      </dsp:txXfrm>
    </dsp:sp>
    <dsp:sp modelId="{3CFB242C-2969-441A-98D6-FD326559A671}">
      <dsp:nvSpPr>
        <dsp:cNvPr id="0" name=""/>
        <dsp:cNvSpPr/>
      </dsp:nvSpPr>
      <dsp:spPr>
        <a:xfrm>
          <a:off x="4628502" y="1041232"/>
          <a:ext cx="1741869" cy="870934"/>
        </a:xfrm>
        <a:prstGeom prst="roundRect">
          <a:avLst/>
        </a:prstGeom>
        <a:solidFill>
          <a:schemeClr val="accent5">
            <a:hueOff val="-99646"/>
            <a:satOff val="-9934"/>
            <a:lumOff val="118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400" b="1" kern="1200" dirty="0"/>
            <a:t>Lebensqualität erhalten/ verbessern</a:t>
          </a:r>
        </a:p>
      </dsp:txBody>
      <dsp:txXfrm>
        <a:off x="4671017" y="1083747"/>
        <a:ext cx="1656839" cy="785904"/>
      </dsp:txXfrm>
    </dsp:sp>
    <dsp:sp modelId="{F5A4908A-97BB-45C1-BB4F-7EF91D278A8F}">
      <dsp:nvSpPr>
        <dsp:cNvPr id="0" name=""/>
        <dsp:cNvSpPr/>
      </dsp:nvSpPr>
      <dsp:spPr>
        <a:xfrm>
          <a:off x="4316386" y="2497789"/>
          <a:ext cx="1741869" cy="870934"/>
        </a:xfrm>
        <a:prstGeom prst="roundRect">
          <a:avLst/>
        </a:prstGeom>
        <a:solidFill>
          <a:schemeClr val="accent5">
            <a:hueOff val="-199292"/>
            <a:satOff val="-19868"/>
            <a:lumOff val="23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400" kern="1200" dirty="0"/>
            <a:t>Angehörige miteinbeziehen</a:t>
          </a:r>
        </a:p>
      </dsp:txBody>
      <dsp:txXfrm>
        <a:off x="4358901" y="2540304"/>
        <a:ext cx="1656839" cy="785904"/>
      </dsp:txXfrm>
    </dsp:sp>
    <dsp:sp modelId="{A0C45151-FB12-4A17-A79C-D7F629FBBC2A}">
      <dsp:nvSpPr>
        <dsp:cNvPr id="0" name=""/>
        <dsp:cNvSpPr/>
      </dsp:nvSpPr>
      <dsp:spPr>
        <a:xfrm>
          <a:off x="1611353" y="2497777"/>
          <a:ext cx="1741869" cy="870934"/>
        </a:xfrm>
        <a:prstGeom prst="roundRect">
          <a:avLst/>
        </a:prstGeom>
        <a:solidFill>
          <a:schemeClr val="accent5">
            <a:hueOff val="-298939"/>
            <a:satOff val="-29802"/>
            <a:lumOff val="3544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400" b="1" kern="1200" dirty="0"/>
            <a:t>Interdisziplinäre Zusammenarbeit</a:t>
          </a:r>
        </a:p>
      </dsp:txBody>
      <dsp:txXfrm>
        <a:off x="1653868" y="2540292"/>
        <a:ext cx="1656839" cy="785904"/>
      </dsp:txXfrm>
    </dsp:sp>
    <dsp:sp modelId="{276B3F29-89CC-467E-8014-D0851029E8E5}">
      <dsp:nvSpPr>
        <dsp:cNvPr id="0" name=""/>
        <dsp:cNvSpPr/>
      </dsp:nvSpPr>
      <dsp:spPr>
        <a:xfrm>
          <a:off x="1403276" y="1041226"/>
          <a:ext cx="1741869" cy="870934"/>
        </a:xfrm>
        <a:prstGeom prst="roundRect">
          <a:avLst/>
        </a:prstGeom>
        <a:solidFill>
          <a:schemeClr val="accent5">
            <a:hueOff val="-398585"/>
            <a:satOff val="-39736"/>
            <a:lumOff val="4725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400" b="1" kern="1200" dirty="0"/>
            <a:t>Realistische Behandlungsziele</a:t>
          </a:r>
        </a:p>
      </dsp:txBody>
      <dsp:txXfrm>
        <a:off x="1445791" y="1083741"/>
        <a:ext cx="1656839" cy="7859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27806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2976563" y="0"/>
            <a:ext cx="2278062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942A4-4C7C-4B4F-9BE5-ABADAE175A81}" type="datetimeFigureOut">
              <a:rPr lang="de-CH" smtClean="0"/>
              <a:t>24.09.2025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250238"/>
            <a:ext cx="227806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2976563" y="8250238"/>
            <a:ext cx="2278062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6595C-1026-4C4C-B7F0-FAFA6B069C4F}" type="slidenum">
              <a:rPr lang="de-CH" smtClean="0"/>
              <a:t>‹Nr.›</a:t>
            </a:fld>
            <a:endParaRPr lang="de-CH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0" y="360000"/>
            <a:ext cx="460097" cy="51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4667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277692" cy="434340"/>
          </a:xfrm>
          <a:prstGeom prst="rect">
            <a:avLst/>
          </a:prstGeom>
        </p:spPr>
        <p:txBody>
          <a:bodyPr vert="horz" lIns="79665" tIns="39833" rIns="79665" bIns="39833" rtlCol="0"/>
          <a:lstStyle>
            <a:lvl1pPr algn="l">
              <a:defRPr sz="10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2977305" y="1"/>
            <a:ext cx="2277692" cy="434340"/>
          </a:xfrm>
          <a:prstGeom prst="rect">
            <a:avLst/>
          </a:prstGeom>
        </p:spPr>
        <p:txBody>
          <a:bodyPr vert="horz" lIns="79665" tIns="39833" rIns="79665" bIns="39833" rtlCol="0"/>
          <a:lstStyle>
            <a:lvl1pPr algn="r">
              <a:defRPr sz="1000"/>
            </a:lvl1pPr>
          </a:lstStyle>
          <a:p>
            <a:fld id="{2CF91DC8-7C4F-42DE-AB91-11FBC7E7EDB1}" type="datetimeFigureOut">
              <a:rPr lang="de-CH" smtClean="0"/>
              <a:t>24.09.2025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600" y="900000"/>
            <a:ext cx="5065200" cy="285013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9665" tIns="39833" rIns="79665" bIns="39833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525622" y="4126230"/>
            <a:ext cx="4204970" cy="3909060"/>
          </a:xfrm>
          <a:prstGeom prst="rect">
            <a:avLst/>
          </a:prstGeom>
        </p:spPr>
        <p:txBody>
          <a:bodyPr vert="horz" lIns="79665" tIns="39833" rIns="79665" bIns="39833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250953"/>
            <a:ext cx="2277692" cy="434340"/>
          </a:xfrm>
          <a:prstGeom prst="rect">
            <a:avLst/>
          </a:prstGeom>
        </p:spPr>
        <p:txBody>
          <a:bodyPr vert="horz" lIns="79665" tIns="39833" rIns="79665" bIns="39833" rtlCol="0" anchor="b"/>
          <a:lstStyle>
            <a:lvl1pPr algn="l">
              <a:defRPr sz="10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2977305" y="8250953"/>
            <a:ext cx="2277692" cy="434340"/>
          </a:xfrm>
          <a:prstGeom prst="rect">
            <a:avLst/>
          </a:prstGeom>
        </p:spPr>
        <p:txBody>
          <a:bodyPr vert="horz" lIns="79665" tIns="39833" rIns="79665" bIns="39833" rtlCol="0" anchor="b"/>
          <a:lstStyle>
            <a:lvl1pPr algn="r">
              <a:defRPr sz="1000"/>
            </a:lvl1pPr>
          </a:lstStyle>
          <a:p>
            <a:fld id="{0134E788-CE67-4729-BBBB-13856F6916B7}" type="slidenum">
              <a:rPr lang="de-CH" smtClean="0"/>
              <a:t>‹Nr.›</a:t>
            </a:fld>
            <a:endParaRPr lang="de-CH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0" y="360000"/>
            <a:ext cx="460097" cy="51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850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FAF8F6-A65A-DB49-9442-A75DF0733A5B}" type="slidenum">
              <a:rPr lang="de-CH"/>
              <a:pPr>
                <a:defRPr/>
              </a:pPr>
              <a:t>5</a:t>
            </a:fld>
            <a:endParaRPr lang="de-CH"/>
          </a:p>
        </p:txBody>
      </p:sp>
      <p:sp>
        <p:nvSpPr>
          <p:cNvPr id="9512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663" y="900113"/>
            <a:ext cx="5065712" cy="2849562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51299" name="Notizenplatzhalter 2"/>
          <p:cNvSpPr>
            <a:spLocks noGrp="1"/>
          </p:cNvSpPr>
          <p:nvPr>
            <p:ph type="body" idx="1"/>
          </p:nvPr>
        </p:nvSpPr>
        <p:spPr>
          <a:xfrm>
            <a:off x="906357" y="4715790"/>
            <a:ext cx="4984962" cy="4466683"/>
          </a:xfrm>
        </p:spPr>
        <p:txBody>
          <a:bodyPr lIns="91440" tIns="45720" rIns="91440" bIns="45720"/>
          <a:lstStyle/>
          <a:p>
            <a:pPr eaLnBrk="1" hangingPunct="1">
              <a:defRPr/>
            </a:pPr>
            <a:endParaRPr lang="de-DE">
              <a:cs typeface="+mn-cs"/>
            </a:endParaRPr>
          </a:p>
        </p:txBody>
      </p:sp>
      <p:sp>
        <p:nvSpPr>
          <p:cNvPr id="75780" name="Foliennummernplatzhalter 3"/>
          <p:cNvSpPr txBox="1">
            <a:spLocks noGrp="1"/>
          </p:cNvSpPr>
          <p:nvPr/>
        </p:nvSpPr>
        <p:spPr bwMode="auto">
          <a:xfrm>
            <a:off x="3853590" y="9431578"/>
            <a:ext cx="2944085" cy="496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b"/>
          <a:lstStyle>
            <a:lvl1pPr defTabSz="925513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5513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5513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5513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5513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55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55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55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55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6ACD9E8-BC53-0147-AF7B-9D1233A9D68D}" type="slidenum">
              <a:rPr lang="de-CH" sz="1200">
                <a:latin typeface="Times New Roman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de-CH" sz="12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864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803275" y="1220788"/>
            <a:ext cx="8380413" cy="4714875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0448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803275" y="1220788"/>
            <a:ext cx="8380413" cy="4714875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3183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803275" y="1220788"/>
            <a:ext cx="8380413" cy="4714875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dirty="0"/>
              <a:t>Brustkrebs Nr 1 mit 5244 Fällen in der Schweiz</a:t>
            </a:r>
          </a:p>
        </p:txBody>
      </p:sp>
    </p:spTree>
    <p:extLst>
      <p:ext uri="{BB962C8B-B14F-4D97-AF65-F5344CB8AC3E}">
        <p14:creationId xmlns:p14="http://schemas.microsoft.com/office/powerpoint/2010/main" val="1257397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803275" y="1220788"/>
            <a:ext cx="8380413" cy="4714875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dirty="0"/>
              <a:t>Palliative Setting: Prinzipien der Wundheilung kennen, Schmerzmanagement, Wundauflagen kennen, Hygiene, Mikrobiologie (Geruch), Pharmakologie (Blutgerinnungsmittel), Psychologische Faktoren, Ethik, Kommunnikations Skills kennen (Körperbildveränderung)</a:t>
            </a:r>
          </a:p>
        </p:txBody>
      </p:sp>
    </p:spTree>
    <p:extLst>
      <p:ext uri="{BB962C8B-B14F-4D97-AF65-F5344CB8AC3E}">
        <p14:creationId xmlns:p14="http://schemas.microsoft.com/office/powerpoint/2010/main" val="2273573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illkommen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lnTo>
                  <a:pt x="0" y="2520000"/>
                </a:lnTo>
                <a:lnTo>
                  <a:pt x="4662000" y="2520000"/>
                </a:lnTo>
                <a:lnTo>
                  <a:pt x="4662000" y="484188"/>
                </a:lnTo>
                <a:lnTo>
                  <a:pt x="0" y="484188"/>
                </a:lnTo>
                <a:close/>
              </a:path>
            </a:pathLst>
          </a:cu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CH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000" y="2106700"/>
            <a:ext cx="792000" cy="27392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0" y="1923678"/>
            <a:ext cx="460097" cy="51947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64000" y="771662"/>
            <a:ext cx="3708000" cy="359928"/>
          </a:xfrm>
        </p:spPr>
        <p:txBody>
          <a:bodyPr/>
          <a:lstStyle>
            <a:lvl1pPr>
              <a:lnSpc>
                <a:spcPts val="35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64000" y="1131590"/>
            <a:ext cx="3708000" cy="975110"/>
          </a:xfrm>
        </p:spPr>
        <p:txBody>
          <a:bodyPr/>
          <a:lstStyle>
            <a:lvl1pPr marL="0" indent="0" algn="l">
              <a:lnSpc>
                <a:spcPts val="2800"/>
              </a:lnSpc>
              <a:spcAft>
                <a:spcPts val="0"/>
              </a:spcAft>
              <a:buNone/>
              <a:defRPr sz="20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37138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 userDrawn="1"/>
        </p:nvSpPr>
        <p:spPr>
          <a:xfrm>
            <a:off x="4227934" y="4900500"/>
            <a:ext cx="720080" cy="14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CH" sz="700" dirty="0" err="1"/>
              <a:t>www.kssg.ch</a:t>
            </a:r>
            <a:endParaRPr lang="de-CH" sz="700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200" y="330077"/>
            <a:ext cx="523875" cy="591480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CE731D6-0D17-40B1-938E-28BE745B49F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39750" y="484188"/>
            <a:ext cx="7704138" cy="424815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A9E79DD-0051-48C7-AA30-0D00E2303BE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B866F36-7D70-4E7F-9FA9-230CDBB17ECB}" type="datetime1">
              <a:rPr lang="de-DE" smtClean="0"/>
              <a:t>24.09.2025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5FD6E41-59A5-4D25-A9D2-4EFE344E9F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nb-NO"/>
              <a:t>Susanne Bolt-Kobler Wundsymposium KSSG 2024</a:t>
            </a:r>
            <a:endParaRPr lang="de-CH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017A187-3687-415D-A5B5-FDD1AC27D81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85161AA8-845B-4832-91A1-E2961316CBF3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400E1B5-F0DE-4BB2-9376-2EAADE08CE6C}"/>
              </a:ext>
            </a:extLst>
          </p:cNvPr>
          <p:cNvSpPr txBox="1"/>
          <p:nvPr userDrawn="1"/>
        </p:nvSpPr>
        <p:spPr>
          <a:xfrm>
            <a:off x="8642549" y="4900962"/>
            <a:ext cx="77589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kumimoji="0" lang="de-CH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|</a:t>
            </a:r>
            <a:endParaRPr lang="de-CH" sz="700" dirty="0" err="1"/>
          </a:p>
        </p:txBody>
      </p:sp>
    </p:spTree>
    <p:extLst>
      <p:ext uri="{BB962C8B-B14F-4D97-AF65-F5344CB8AC3E}">
        <p14:creationId xmlns:p14="http://schemas.microsoft.com/office/powerpoint/2010/main" val="3686373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484188"/>
            <a:ext cx="6984578" cy="37383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9FAD61B0-A393-4376-AD07-90F540D21C2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6540C0A-8949-46BE-B36C-CD1D5E133866}" type="datetime1">
              <a:rPr lang="de-DE" smtClean="0"/>
              <a:t>24.09.2025</a:t>
            </a:fld>
            <a:endParaRPr lang="de-CH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7AEFD0B-7DCC-44E0-9884-6C709E9BA6E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b-NO"/>
              <a:t>Susanne Bolt-Kobler Wundsymposium KSSG 2024</a:t>
            </a:r>
            <a:endParaRPr lang="de-CH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A38C4D5-A1D0-4FE3-AA44-BC3229EEF0D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5161AA8-845B-4832-91A1-E2961316CBF3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32822FF-0E3A-4ABD-B614-5430248F098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39750" y="987425"/>
            <a:ext cx="8208963" cy="374491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289642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2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 mit Überschrift zwei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6C426569-800D-4576-B156-171BBBF0C4B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D27A3CA-BE49-4CCC-A027-37A28BA5E0BD}" type="datetime1">
              <a:rPr lang="de-DE" smtClean="0"/>
              <a:t>24.09.2025</a:t>
            </a:fld>
            <a:endParaRPr lang="de-CH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51CF3CB-B9BD-43C0-AE98-4B64831989B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b-NO"/>
              <a:t>Susanne Bolt-Kobler Wundsymposium KSSG 2024</a:t>
            </a:r>
            <a:endParaRPr lang="de-CH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0BEC73D-A696-41FA-8816-6535A9615B4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5161AA8-845B-4832-91A1-E2961316CBF3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F527383-5404-491F-A12F-7611BC0C29D5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70028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ge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263600"/>
            <a:ext cx="7200000" cy="3240000"/>
          </a:xfrm>
          <a:prstGeom prst="rect">
            <a:avLst/>
          </a:prstGeom>
          <a:solidFill>
            <a:srgbClr val="A5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3648" y="1779663"/>
            <a:ext cx="4914000" cy="532860"/>
          </a:xfrm>
        </p:spPr>
        <p:txBody>
          <a:bodyPr anchor="t"/>
          <a:lstStyle>
            <a:lvl1pPr algn="l">
              <a:lnSpc>
                <a:spcPts val="3500"/>
              </a:lnSpc>
              <a:defRPr sz="3000" b="1" cap="none" baseline="0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339699"/>
            <a:ext cx="2163901" cy="2163901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3E561-1816-4E7E-96A2-307540AFB40C}" type="datetime1">
              <a:rPr lang="de-DE" smtClean="0"/>
              <a:t>24.09.2025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Susanne Bolt-Kobler Wundsymposium KSSG 2024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61AA8-845B-4832-91A1-E2961316CBF3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10720AD-4A1B-4356-8BA0-2B655EAC06A2}"/>
              </a:ext>
            </a:extLst>
          </p:cNvPr>
          <p:cNvSpPr txBox="1"/>
          <p:nvPr userDrawn="1"/>
        </p:nvSpPr>
        <p:spPr>
          <a:xfrm>
            <a:off x="4227934" y="4900500"/>
            <a:ext cx="720080" cy="14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CH" sz="700" dirty="0" err="1"/>
              <a:t>www.kssg.ch</a:t>
            </a:r>
            <a:endParaRPr lang="de-CH" sz="70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A7B13EC-21A8-4816-AC64-595C33FDFD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200" y="330077"/>
            <a:ext cx="523875" cy="59148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5AB6CB00-E558-4431-9335-AD1C8355D5AE}"/>
              </a:ext>
            </a:extLst>
          </p:cNvPr>
          <p:cNvSpPr txBox="1"/>
          <p:nvPr userDrawn="1"/>
        </p:nvSpPr>
        <p:spPr>
          <a:xfrm>
            <a:off x="8642549" y="4900962"/>
            <a:ext cx="77589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kumimoji="0" lang="de-CH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|</a:t>
            </a:r>
            <a:endParaRPr lang="de-CH" sz="700" dirty="0" err="1"/>
          </a:p>
        </p:txBody>
      </p:sp>
    </p:spTree>
    <p:extLst>
      <p:ext uri="{BB962C8B-B14F-4D97-AF65-F5344CB8AC3E}">
        <p14:creationId xmlns:p14="http://schemas.microsoft.com/office/powerpoint/2010/main" val="2478168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715000">
                <a:moveTo>
                  <a:pt x="0" y="0"/>
                </a:moveTo>
                <a:lnTo>
                  <a:pt x="9144000" y="0"/>
                </a:lnTo>
                <a:lnTo>
                  <a:pt x="9144000" y="5715000"/>
                </a:lnTo>
                <a:lnTo>
                  <a:pt x="0" y="5715000"/>
                </a:lnTo>
                <a:lnTo>
                  <a:pt x="0" y="5004000"/>
                </a:lnTo>
                <a:lnTo>
                  <a:pt x="7200000" y="5004000"/>
                </a:lnTo>
                <a:lnTo>
                  <a:pt x="7200000" y="1404000"/>
                </a:lnTo>
                <a:lnTo>
                  <a:pt x="0" y="1404000"/>
                </a:lnTo>
                <a:close/>
              </a:path>
            </a:pathLst>
          </a:cu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4000" y="2701364"/>
            <a:ext cx="5688280" cy="1296144"/>
          </a:xfrm>
        </p:spPr>
        <p:txBody>
          <a:bodyPr/>
          <a:lstStyle>
            <a:lvl1pPr>
              <a:lnSpc>
                <a:spcPts val="3600"/>
              </a:lnSpc>
              <a:defRPr sz="3000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1573200"/>
            <a:ext cx="800100" cy="9063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800" y="1746000"/>
            <a:ext cx="1019175" cy="64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295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tar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8000" y="1553760"/>
            <a:ext cx="7892852" cy="1102519"/>
          </a:xfrm>
        </p:spPr>
        <p:txBody>
          <a:bodyPr anchor="ctr" anchorCtr="0">
            <a:normAutofit/>
          </a:bodyPr>
          <a:lstStyle>
            <a:lvl1pPr algn="l">
              <a:defRPr sz="2880" b="0" baseline="0"/>
            </a:lvl1pPr>
          </a:lstStyle>
          <a:p>
            <a:r>
              <a:rPr lang="de-DE" noProof="0"/>
              <a:t>Titelmasterformat durch Klicken bearbeiten</a:t>
            </a:r>
            <a:endParaRPr lang="de-CH" noProof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27584" y="2914650"/>
            <a:ext cx="7887822" cy="1314450"/>
          </a:xfrm>
        </p:spPr>
        <p:txBody>
          <a:bodyPr>
            <a:normAutofit/>
          </a:bodyPr>
          <a:lstStyle>
            <a:lvl1pPr marL="0" indent="0" algn="l">
              <a:buNone/>
              <a:defRPr baseline="0">
                <a:solidFill>
                  <a:srgbClr val="6D6F72"/>
                </a:solidFill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noProof="0"/>
              <a:t>Formatvorlage des Untertitelmasters durch Klicken bearbeiten</a:t>
            </a:r>
            <a:endParaRPr lang="de-CH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A8EC0-84B9-4BEF-A67C-747013376601}" type="slidenum">
              <a:rPr lang="de-CH" noProof="0" smtClean="0"/>
              <a:pPr/>
              <a:t>‹Nr.›</a:t>
            </a:fld>
            <a:endParaRPr lang="de-CH" noProof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923645" y="4889297"/>
            <a:ext cx="1800000" cy="1863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20" baseline="0">
                <a:solidFill>
                  <a:srgbClr val="6D6F72"/>
                </a:solidFill>
              </a:defRPr>
            </a:lvl1pPr>
          </a:lstStyle>
          <a:p>
            <a:fld id="{E5424A99-A832-D24A-AB35-6B5921F0699F}" type="datetime1">
              <a:rPr lang="de-CH" smtClean="0"/>
              <a:t>24.09.2025</a:t>
            </a:fld>
            <a:endParaRPr lang="de-CH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556660" y="4895907"/>
            <a:ext cx="2160000" cy="1755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de-CH" sz="720" baseline="0" smtClean="0">
                <a:solidFill>
                  <a:srgbClr val="6D6F72"/>
                </a:solidFill>
              </a:defRPr>
            </a:lvl1pPr>
          </a:lstStyle>
          <a:p>
            <a:r>
              <a:rPr lang="de-CH"/>
              <a:t>Susi Bolt Leitung Wundmanagement Kantonsspital St.Gallen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89901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A8EC0-84B9-4BEF-A67C-747013376601}" type="slidenum">
              <a:rPr lang="de-CH" smtClean="0"/>
              <a:t>‹Nr.›</a:t>
            </a:fld>
            <a:endParaRPr lang="de-CH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2"/>
          </p:nvPr>
        </p:nvSpPr>
        <p:spPr>
          <a:xfrm>
            <a:off x="923645" y="4889297"/>
            <a:ext cx="1800000" cy="1863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20" baseline="0">
                <a:solidFill>
                  <a:srgbClr val="6D6F72"/>
                </a:solidFill>
              </a:defRPr>
            </a:lvl1pPr>
          </a:lstStyle>
          <a:p>
            <a:fld id="{B197765C-9125-5542-B825-E044711E6FB3}" type="datetime1">
              <a:rPr lang="de-CH" smtClean="0"/>
              <a:t>24.09.2025</a:t>
            </a:fld>
            <a:endParaRPr lang="de-CH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556660" y="4895907"/>
            <a:ext cx="2160000" cy="1755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de-CH" sz="720" baseline="0" smtClean="0">
                <a:solidFill>
                  <a:srgbClr val="6D6F72"/>
                </a:solidFill>
              </a:defRPr>
            </a:lvl1pPr>
          </a:lstStyle>
          <a:p>
            <a:r>
              <a:rPr lang="de-CH"/>
              <a:t>Susi Bolt Leitung Wundmanagement Kantonsspital St.Gallen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69346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el, Text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1539" y="735548"/>
            <a:ext cx="8162925" cy="482464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912813" y="1428750"/>
            <a:ext cx="3978275" cy="3143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iagrammplatzhalter 3"/>
          <p:cNvSpPr>
            <a:spLocks noGrp="1"/>
          </p:cNvSpPr>
          <p:nvPr>
            <p:ph type="chart" sz="half" idx="2"/>
          </p:nvPr>
        </p:nvSpPr>
        <p:spPr>
          <a:xfrm>
            <a:off x="5043488" y="1428750"/>
            <a:ext cx="3979862" cy="3143250"/>
          </a:xfrm>
          <a:prstGeom prst="rect">
            <a:avLst/>
          </a:prstGeom>
        </p:spPr>
        <p:txBody>
          <a:bodyPr/>
          <a:lstStyle/>
          <a:p>
            <a:pPr lvl="0"/>
            <a:endParaRPr lang="de-CH" noProof="0"/>
          </a:p>
        </p:txBody>
      </p:sp>
      <p:sp>
        <p:nvSpPr>
          <p:cNvPr id="8" name="Rectangle 67"/>
          <p:cNvSpPr>
            <a:spLocks noGrp="1" noChangeArrowheads="1"/>
          </p:cNvSpPr>
          <p:nvPr>
            <p:ph type="dt" sz="half" idx="10"/>
          </p:nvPr>
        </p:nvSpPr>
        <p:spPr>
          <a:xfrm>
            <a:off x="574829" y="4892400"/>
            <a:ext cx="1721354" cy="186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48484"/>
                </a:solidFill>
              </a:defRPr>
            </a:lvl1pPr>
          </a:lstStyle>
          <a:p>
            <a:pPr>
              <a:defRPr/>
            </a:pPr>
            <a:fld id="{F37720FB-EAAD-1D45-A3B8-369AFA314DC8}" type="datetime1">
              <a:rPr lang="de-CH" smtClean="0"/>
              <a:t>24.09.2025</a:t>
            </a:fld>
            <a:endParaRPr lang="en-GB"/>
          </a:p>
        </p:txBody>
      </p:sp>
      <p:sp>
        <p:nvSpPr>
          <p:cNvPr id="9" name="Rectangle 68"/>
          <p:cNvSpPr>
            <a:spLocks noGrp="1" noChangeArrowheads="1"/>
          </p:cNvSpPr>
          <p:nvPr>
            <p:ph type="ftr" sz="quarter" idx="11"/>
          </p:nvPr>
        </p:nvSpPr>
        <p:spPr>
          <a:xfrm>
            <a:off x="6516219" y="4939192"/>
            <a:ext cx="2520279" cy="175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Susi Bolt Leitung Wundmanagement Kantonsspital St.Gallen</a:t>
            </a:r>
            <a:endParaRPr lang="en-GB"/>
          </a:p>
        </p:txBody>
      </p:sp>
      <p:sp>
        <p:nvSpPr>
          <p:cNvPr id="10" name="Rectangle 6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71087" y="192855"/>
            <a:ext cx="485031" cy="1964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F7B24-9AB9-499E-B903-9349F32E5C8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199625"/>
      </p:ext>
    </p:extLst>
  </p:cSld>
  <p:clrMapOvr>
    <a:masterClrMapping/>
  </p:clrMapOvr>
  <p:transition>
    <p:zoom dir="in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Aufzählung</a:t>
            </a:r>
          </a:p>
          <a:p>
            <a:pPr lvl="1"/>
            <a:r>
              <a:rPr lang="de-DE" dirty="0"/>
              <a:t>Aufzählung</a:t>
            </a:r>
          </a:p>
          <a:p>
            <a:pPr lvl="2"/>
            <a:r>
              <a:rPr lang="de-DE" dirty="0"/>
              <a:t>Aufzählung</a:t>
            </a:r>
          </a:p>
          <a:p>
            <a:pPr lvl="3"/>
            <a:r>
              <a:rPr lang="de-DE" dirty="0"/>
              <a:t>Aufzählung</a:t>
            </a:r>
          </a:p>
          <a:p>
            <a:pPr lvl="4"/>
            <a:r>
              <a:rPr lang="de-DE" dirty="0"/>
              <a:t>Aufzählung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r>
              <a:rPr lang="de-CH"/>
              <a:t>Susi Bolt Leitung Wundmanagement Kantonsspital St.Gallen</a:t>
            </a:r>
            <a:endParaRPr lang="de-CH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899592" y="242369"/>
            <a:ext cx="7704856" cy="662317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18204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715000">
                <a:moveTo>
                  <a:pt x="0" y="0"/>
                </a:moveTo>
                <a:lnTo>
                  <a:pt x="9144000" y="0"/>
                </a:lnTo>
                <a:lnTo>
                  <a:pt x="9144000" y="5715000"/>
                </a:lnTo>
                <a:lnTo>
                  <a:pt x="0" y="5715000"/>
                </a:lnTo>
                <a:lnTo>
                  <a:pt x="0" y="5004000"/>
                </a:lnTo>
                <a:lnTo>
                  <a:pt x="7200000" y="5004000"/>
                </a:lnTo>
                <a:lnTo>
                  <a:pt x="7200000" y="1404000"/>
                </a:lnTo>
                <a:lnTo>
                  <a:pt x="0" y="1404000"/>
                </a:lnTo>
                <a:close/>
              </a:path>
            </a:pathLst>
          </a:cu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404000" y="1492251"/>
            <a:ext cx="5760288" cy="575444"/>
          </a:xfrm>
        </p:spPr>
        <p:txBody>
          <a:bodyPr/>
          <a:lstStyle>
            <a:lvl1pPr>
              <a:lnSpc>
                <a:spcPct val="100000"/>
              </a:lnSpc>
              <a:defRPr sz="3700">
                <a:solidFill>
                  <a:schemeClr val="tx1"/>
                </a:solidFill>
              </a:defRPr>
            </a:lvl1pPr>
          </a:lstStyle>
          <a:p>
            <a:r>
              <a:rPr lang="de-CH" dirty="0"/>
              <a:t>Titel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403648" y="2636556"/>
            <a:ext cx="5760640" cy="1152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dirty="0"/>
              <a:t>Formatvorlage des Untertitelmasters durch Klicken bearbeiten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435846"/>
            <a:ext cx="800100" cy="9063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600" y="3795846"/>
            <a:ext cx="1323975" cy="4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709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39749" y="1492251"/>
            <a:ext cx="8208963" cy="3240088"/>
          </a:xfrm>
        </p:spPr>
        <p:txBody>
          <a:bodyPr>
            <a:normAutofit/>
          </a:bodyPr>
          <a:lstStyle>
            <a:lvl1pPr marL="360000" indent="-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 b="1"/>
            </a:lvl1pPr>
            <a:lvl2pPr marL="540000" indent="-180000">
              <a:lnSpc>
                <a:spcPct val="120000"/>
              </a:lnSpc>
              <a:buFont typeface="Arial" panose="020B0604020202020204" pitchFamily="34" charset="0"/>
              <a:buChar char="•"/>
              <a:defRPr sz="1800"/>
            </a:lvl2pPr>
            <a:lvl3pPr marL="720000">
              <a:lnSpc>
                <a:spcPct val="120000"/>
              </a:lnSpc>
              <a:defRPr sz="1600"/>
            </a:lvl3pPr>
            <a:lvl4pPr marL="900000" indent="-180000">
              <a:lnSpc>
                <a:spcPct val="120000"/>
              </a:lnSpc>
              <a:defRPr sz="1400"/>
            </a:lvl4pPr>
            <a:lvl5pPr marL="1044000" indent="-144000">
              <a:lnSpc>
                <a:spcPct val="120000"/>
              </a:lnSpc>
              <a:defRPr sz="1200"/>
            </a:lvl5pPr>
          </a:lstStyle>
          <a:p>
            <a:pPr lvl="0"/>
            <a:r>
              <a:rPr lang="de-CH" dirty="0"/>
              <a:t>Textmasterformat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3559890-7CD0-4D7B-A7D2-D79B2E92396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EEFC24-78AF-4AA6-AAA7-6C924117077C}" type="datetime1">
              <a:rPr lang="de-DE" smtClean="0"/>
              <a:t>24.09.2025</a:t>
            </a:fld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02D0FA9-59B8-4592-8099-9471E738B66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b-NO"/>
              <a:t>Susanne Bolt-Kobler Wundsymposium KSSG 2024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AFEAFCF-B788-4C54-91E4-9477F4D59B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5161AA8-845B-4832-91A1-E2961316CBF3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11194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263600"/>
            <a:ext cx="7200000" cy="3240000"/>
          </a:xfrm>
          <a:prstGeom prst="rect">
            <a:avLst/>
          </a:prstGeom>
          <a:solidFill>
            <a:srgbClr val="A5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3648" y="1779663"/>
            <a:ext cx="4914000" cy="532860"/>
          </a:xfrm>
        </p:spPr>
        <p:txBody>
          <a:bodyPr anchor="t"/>
          <a:lstStyle>
            <a:lvl1pPr algn="l">
              <a:lnSpc>
                <a:spcPct val="100000"/>
              </a:lnSpc>
              <a:defRPr sz="3000" b="1" cap="none" baseline="0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403648" y="2312521"/>
            <a:ext cx="4896544" cy="1684987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 dirty="0"/>
              <a:t>Textmasterformat bearbeiten</a:t>
            </a:r>
          </a:p>
        </p:txBody>
      </p:sp>
      <p:sp>
        <p:nvSpPr>
          <p:cNvPr id="11" name="Textfeld 10"/>
          <p:cNvSpPr txBox="1"/>
          <p:nvPr userDrawn="1"/>
        </p:nvSpPr>
        <p:spPr>
          <a:xfrm>
            <a:off x="4227934" y="4900500"/>
            <a:ext cx="720080" cy="14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CH" sz="700" dirty="0" err="1"/>
              <a:t>www.kssg.ch</a:t>
            </a:r>
            <a:endParaRPr lang="de-CH" sz="700" dirty="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200" y="330077"/>
            <a:ext cx="523875" cy="591480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C3973EF-B593-44F6-B467-65E11018F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B8352-474E-4771-90F8-E8F0CBA52B38}" type="datetime1">
              <a:rPr lang="de-DE" smtClean="0"/>
              <a:t>24.09.2025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0A498E7-E301-4CE8-A3E9-116601696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Susanne Bolt-Kobler Wundsymposium KSSG 2024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D46DF09-555B-4F61-A56B-3C86EEA1C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61AA8-845B-4832-91A1-E2961316CBF3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07253F3-DC4C-4729-ACCE-427742C71ACB}"/>
              </a:ext>
            </a:extLst>
          </p:cNvPr>
          <p:cNvSpPr txBox="1"/>
          <p:nvPr userDrawn="1"/>
        </p:nvSpPr>
        <p:spPr>
          <a:xfrm>
            <a:off x="8642549" y="4900962"/>
            <a:ext cx="77589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kumimoji="0" lang="de-CH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|</a:t>
            </a:r>
            <a:endParaRPr lang="de-CH" sz="700" dirty="0" err="1"/>
          </a:p>
        </p:txBody>
      </p:sp>
    </p:spTree>
    <p:extLst>
      <p:ext uri="{BB962C8B-B14F-4D97-AF65-F5344CB8AC3E}">
        <p14:creationId xmlns:p14="http://schemas.microsoft.com/office/powerpoint/2010/main" val="1742013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0EE56E7-CD7A-4ABC-AD98-11B4D7AC9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155F-7EAB-4ABF-8656-E540A4CE9D24}" type="datetime1">
              <a:rPr lang="de-DE" smtClean="0"/>
              <a:t>24.09.2025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C67E5AF-810E-4965-BE7C-FFBA7940D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Susanne Bolt-Kobler Wundsymposium KSSG 2024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EFF7829-18A9-4038-9949-22DF8CC5B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61AA8-845B-4832-91A1-E2961316CBF3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05373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13" name="Textplatzhalter 11"/>
          <p:cNvSpPr>
            <a:spLocks noGrp="1"/>
          </p:cNvSpPr>
          <p:nvPr>
            <p:ph type="body" sz="quarter" idx="18"/>
          </p:nvPr>
        </p:nvSpPr>
        <p:spPr>
          <a:xfrm>
            <a:off x="2862000" y="1492250"/>
            <a:ext cx="3420000" cy="3240087"/>
          </a:xfrm>
          <a:solidFill>
            <a:srgbClr val="A5C400"/>
          </a:solidFill>
        </p:spPr>
        <p:txBody>
          <a:bodyPr lIns="306000" tIns="234000" rIns="252000" bIns="23400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400" b="1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FF5DA9B-E29E-470E-9FAD-E715E366F77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9404B77D-802E-4849-87E2-2283D9946FAA}" type="datetime1">
              <a:rPr lang="de-DE" smtClean="0"/>
              <a:t>24.09.2025</a:t>
            </a:fld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1F6CAC0-CC20-4BF9-920A-7D54F9234E7A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nb-NO"/>
              <a:t>Susanne Bolt-Kobler Wundsymposium KSSG 2024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824E2B2-0879-4C17-B2A2-B6D1413D5FB5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85161AA8-845B-4832-91A1-E2961316CBF3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98921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731E9EF-FF2B-49AB-A437-35FBA7DAE448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DDE5CBA9-F0E0-4A8C-8974-8600611DAFB5}" type="datetime1">
              <a:rPr lang="de-DE" smtClean="0"/>
              <a:t>24.09.2025</a:t>
            </a:fld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CE43897-FD44-4FB3-A044-DB1FBCBFF86C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nb-NO"/>
              <a:t>Susanne Bolt-Kobler Wundsymposium KSSG 2024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7879592-8AA2-4F0F-A2FB-5F001D9EF08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85161AA8-845B-4832-91A1-E2961316CBF3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7BDD912-55E0-4829-8400-3E7B669A14E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9750" y="1492250"/>
            <a:ext cx="3671888" cy="32400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DB1FC663-43EA-4B94-B795-D6FAAC20FD4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72000" y="1492250"/>
            <a:ext cx="3671888" cy="32400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491369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13" name="Textplatzhalter 11"/>
          <p:cNvSpPr>
            <a:spLocks noGrp="1"/>
          </p:cNvSpPr>
          <p:nvPr>
            <p:ph type="body" sz="quarter" idx="18"/>
          </p:nvPr>
        </p:nvSpPr>
        <p:spPr>
          <a:xfrm>
            <a:off x="4572000" y="1492251"/>
            <a:ext cx="3671888" cy="32400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92702CE-15C8-4435-B5FB-870F9EB4D66F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C6629537-BBA4-48A3-874D-68B59EE91EF5}" type="datetime1">
              <a:rPr lang="de-DE" smtClean="0"/>
              <a:t>24.09.2025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63CA3A-9C91-45A9-AA3C-4240465E5525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nb-NO"/>
              <a:t>Susanne Bolt-Kobler Wundsymposium KSSG 2024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907907-50C8-4BC8-AEB1-53417FF7C25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5161AA8-845B-4832-91A1-E2961316CBF3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Inhaltsplatzhalter 4">
            <a:extLst>
              <a:ext uri="{FF2B5EF4-FFF2-40B4-BE49-F238E27FC236}">
                <a16:creationId xmlns:a16="http://schemas.microsoft.com/office/drawing/2014/main" id="{169C2F0E-ED1C-40F3-9B41-903BD38F2AD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39750" y="1492250"/>
            <a:ext cx="3671887" cy="32400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68082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8C07C57-D7D9-400C-BFEF-52F24443AB26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5597AF3E-3F1C-4DD6-BE2A-B46974A24C3F}" type="datetime1">
              <a:rPr lang="de-DE" smtClean="0"/>
              <a:t>24.09.2025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BDF7490-7E61-45BA-ACE3-5EBD37255B18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nb-NO"/>
              <a:t>Susanne Bolt-Kobler Wundsymposium KSSG 2024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818DF2A-7DE8-448E-B0B5-7050F3D2D6DF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5161AA8-845B-4832-91A1-E2961316CBF3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Inhaltsplatzhalter 4">
            <a:extLst>
              <a:ext uri="{FF2B5EF4-FFF2-40B4-BE49-F238E27FC236}">
                <a16:creationId xmlns:a16="http://schemas.microsoft.com/office/drawing/2014/main" id="{2F1001A4-206E-4C23-B353-974115E3018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750" y="1923678"/>
            <a:ext cx="3671887" cy="280866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4" name="Inhaltsplatzhalter 4">
            <a:extLst>
              <a:ext uri="{FF2B5EF4-FFF2-40B4-BE49-F238E27FC236}">
                <a16:creationId xmlns:a16="http://schemas.microsoft.com/office/drawing/2014/main" id="{38AF21D2-4C2F-4239-8954-324E91E3FCA1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572000" y="1923678"/>
            <a:ext cx="3671887" cy="280866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7" name="Textplatzhalter 11">
            <a:extLst>
              <a:ext uri="{FF2B5EF4-FFF2-40B4-BE49-F238E27FC236}">
                <a16:creationId xmlns:a16="http://schemas.microsoft.com/office/drawing/2014/main" id="{BA238C51-41B3-4B93-9698-E7CDB30D0DB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0" y="1492251"/>
            <a:ext cx="3671888" cy="428624"/>
          </a:xfrm>
        </p:spPr>
        <p:txBody>
          <a:bodyPr/>
          <a:lstStyle>
            <a:lvl1pPr marL="0" indent="0">
              <a:spcAft>
                <a:spcPts val="1100"/>
              </a:spcAft>
              <a:buNone/>
              <a:defRPr b="1"/>
            </a:lvl1pPr>
            <a:lvl2pPr>
              <a:spcAft>
                <a:spcPts val="1100"/>
              </a:spcAft>
              <a:defRPr/>
            </a:lvl2pPr>
            <a:lvl3pPr>
              <a:spcAft>
                <a:spcPts val="1100"/>
              </a:spcAft>
              <a:defRPr/>
            </a:lvl3pPr>
            <a:lvl4pPr>
              <a:spcAft>
                <a:spcPts val="1100"/>
              </a:spcAft>
              <a:defRPr/>
            </a:lvl4pPr>
            <a:lvl5pPr>
              <a:spcAft>
                <a:spcPts val="1100"/>
              </a:spcAft>
              <a:defRPr/>
            </a:lvl5pPr>
          </a:lstStyle>
          <a:p>
            <a:pPr lvl="0"/>
            <a:r>
              <a:rPr lang="de-CH" dirty="0"/>
              <a:t>Textmasterformat bearbeiten</a:t>
            </a:r>
          </a:p>
        </p:txBody>
      </p:sp>
      <p:sp>
        <p:nvSpPr>
          <p:cNvPr id="18" name="Textplatzhalter 11">
            <a:extLst>
              <a:ext uri="{FF2B5EF4-FFF2-40B4-BE49-F238E27FC236}">
                <a16:creationId xmlns:a16="http://schemas.microsoft.com/office/drawing/2014/main" id="{2739720C-EC2B-4AB4-BD57-ED9E3218DC0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39750" y="1492251"/>
            <a:ext cx="3671888" cy="428624"/>
          </a:xfrm>
        </p:spPr>
        <p:txBody>
          <a:bodyPr/>
          <a:lstStyle>
            <a:lvl1pPr marL="0" indent="0">
              <a:spcAft>
                <a:spcPts val="1100"/>
              </a:spcAft>
              <a:buNone/>
              <a:defRPr b="1"/>
            </a:lvl1pPr>
            <a:lvl2pPr marL="180000" indent="0">
              <a:spcAft>
                <a:spcPts val="1100"/>
              </a:spcAft>
              <a:buNone/>
              <a:defRPr/>
            </a:lvl2pPr>
            <a:lvl3pPr>
              <a:spcAft>
                <a:spcPts val="1100"/>
              </a:spcAft>
              <a:defRPr/>
            </a:lvl3pPr>
            <a:lvl4pPr>
              <a:spcAft>
                <a:spcPts val="1100"/>
              </a:spcAft>
              <a:defRPr/>
            </a:lvl4pPr>
            <a:lvl5pPr>
              <a:spcAft>
                <a:spcPts val="1100"/>
              </a:spcAft>
              <a:defRPr/>
            </a:lvl5pPr>
          </a:lstStyle>
          <a:p>
            <a:pPr lvl="0"/>
            <a:r>
              <a:rPr lang="de-CH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30619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39750" y="484188"/>
            <a:ext cx="6984578" cy="75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CH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9751" y="1492251"/>
            <a:ext cx="8208963" cy="324008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de-CH" dirty="0"/>
              <a:t>Textmasterformat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39750" y="4900500"/>
            <a:ext cx="2628000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D8FE0183-D62B-41AD-A994-FD80D71B1AAA}" type="datetime1">
              <a:rPr lang="de-DE" smtClean="0"/>
              <a:t>24.09.2025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10161" y="4900500"/>
            <a:ext cx="2628000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r>
              <a:rPr lang="nb-NO"/>
              <a:t>Susanne Bolt-Kobler Wundsymposium KSSG 2024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20138" y="4900500"/>
            <a:ext cx="244350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85161AA8-845B-4832-91A1-E2961316CBF3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8" name="Textfeld 7"/>
          <p:cNvSpPr txBox="1"/>
          <p:nvPr userDrawn="1"/>
        </p:nvSpPr>
        <p:spPr>
          <a:xfrm>
            <a:off x="4227934" y="4900500"/>
            <a:ext cx="720080" cy="14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CH" sz="700" noProof="1"/>
              <a:t>www.kssg.ch</a:t>
            </a: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200" y="330077"/>
            <a:ext cx="523875" cy="59148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0ECD76E7-3450-4785-879B-A35726BEBDA4}"/>
              </a:ext>
            </a:extLst>
          </p:cNvPr>
          <p:cNvSpPr txBox="1"/>
          <p:nvPr userDrawn="1"/>
        </p:nvSpPr>
        <p:spPr>
          <a:xfrm>
            <a:off x="8642549" y="4900962"/>
            <a:ext cx="77589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kumimoji="0" lang="de-CH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|</a:t>
            </a:r>
            <a:endParaRPr lang="de-CH" sz="700" dirty="0" err="1"/>
          </a:p>
        </p:txBody>
      </p:sp>
    </p:spTree>
    <p:extLst>
      <p:ext uri="{BB962C8B-B14F-4D97-AF65-F5344CB8AC3E}">
        <p14:creationId xmlns:p14="http://schemas.microsoft.com/office/powerpoint/2010/main" val="154915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49" r:id="rId2"/>
    <p:sldLayoutId id="2147483661" r:id="rId3"/>
    <p:sldLayoutId id="2147483651" r:id="rId4"/>
    <p:sldLayoutId id="2147483650" r:id="rId5"/>
    <p:sldLayoutId id="2147483660" r:id="rId6"/>
    <p:sldLayoutId id="2147483652" r:id="rId7"/>
    <p:sldLayoutId id="2147483653" r:id="rId8"/>
    <p:sldLayoutId id="2147483654" r:id="rId9"/>
    <p:sldLayoutId id="2147483655" r:id="rId10"/>
    <p:sldLayoutId id="2147483657" r:id="rId11"/>
    <p:sldLayoutId id="2147483656" r:id="rId12"/>
    <p:sldLayoutId id="2147483662" r:id="rId13"/>
    <p:sldLayoutId id="2147483658" r:id="rId14"/>
    <p:sldLayoutId id="2147483664" r:id="rId15"/>
    <p:sldLayoutId id="2147483665" r:id="rId16"/>
    <p:sldLayoutId id="2147483667" r:id="rId17"/>
    <p:sldLayoutId id="2147483669" r:id="rId18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A5C400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SzPct val="100000"/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SzPct val="100000"/>
        <a:buFont typeface="Arial" panose="020B0604020202020204" pitchFamily="34" charset="0"/>
        <a:buChar char="•"/>
        <a:defRPr lang="de-DE" sz="16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SzPct val="100000"/>
        <a:buFont typeface="Arial" panose="020B0604020202020204" pitchFamily="34" charset="0"/>
        <a:buChar char="•"/>
        <a:defRPr lang="de-DE" sz="1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684000" indent="-1440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SzPct val="100000"/>
        <a:buFont typeface="Arial" panose="020B0604020202020204" pitchFamily="34" charset="0"/>
        <a:buChar char="•"/>
        <a:defRPr lang="de-DE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792000" indent="-1080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SzPct val="100000"/>
        <a:buFont typeface="Arial" panose="020B0604020202020204" pitchFamily="34" charset="0"/>
        <a:buChar char="•"/>
        <a:defRPr lang="de-CH" sz="10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0" userDrawn="1">
          <p15:clr>
            <a:srgbClr val="F26B43"/>
          </p15:clr>
        </p15:guide>
        <p15:guide id="2" pos="5511" userDrawn="1">
          <p15:clr>
            <a:srgbClr val="F26B43"/>
          </p15:clr>
        </p15:guide>
        <p15:guide id="3" pos="2880" userDrawn="1">
          <p15:clr>
            <a:srgbClr val="F26B43"/>
          </p15:clr>
        </p15:guide>
        <p15:guide id="4" orient="horz" pos="940" userDrawn="1">
          <p15:clr>
            <a:srgbClr val="F26B43"/>
          </p15:clr>
        </p15:guide>
        <p15:guide id="5" orient="horz" pos="305" userDrawn="1">
          <p15:clr>
            <a:srgbClr val="F26B43"/>
          </p15:clr>
        </p15:guide>
        <p15:guide id="6" orient="horz" pos="2981" userDrawn="1">
          <p15:clr>
            <a:srgbClr val="F26B43"/>
          </p15:clr>
        </p15:guide>
        <p15:guide id="7" pos="2653" userDrawn="1">
          <p15:clr>
            <a:srgbClr val="F26B43"/>
          </p15:clr>
        </p15:guide>
        <p15:guide id="8" pos="519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5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wma.com/" TargetMode="External"/><Relationship Id="rId2" Type="http://schemas.openxmlformats.org/officeDocument/2006/relationships/hyperlink" Target="http://www.wuwhs.org.com/" TargetMode="External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179512" y="627534"/>
            <a:ext cx="4392488" cy="792088"/>
          </a:xfrm>
        </p:spPr>
        <p:txBody>
          <a:bodyPr/>
          <a:lstStyle/>
          <a:p>
            <a:r>
              <a:rPr lang="de-CH" sz="1800" dirty="0">
                <a:solidFill>
                  <a:srgbClr val="FF0000"/>
                </a:solidFill>
              </a:rPr>
              <a:t>Maligne und Palliative Wundversorgung</a:t>
            </a:r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>
          <a:xfrm>
            <a:off x="179512" y="1203598"/>
            <a:ext cx="4392488" cy="1152128"/>
          </a:xfrm>
        </p:spPr>
        <p:txBody>
          <a:bodyPr>
            <a:normAutofit/>
          </a:bodyPr>
          <a:lstStyle/>
          <a:p>
            <a:r>
              <a:rPr lang="de-CH" sz="1400" noProof="1"/>
              <a:t>Susanne Bolt-Kobler</a:t>
            </a:r>
          </a:p>
          <a:p>
            <a:r>
              <a:rPr lang="de-CH" sz="1400" noProof="1"/>
              <a:t>Fachleitung Wundzentrum Kantonsspital St.Gallen</a:t>
            </a:r>
          </a:p>
        </p:txBody>
      </p:sp>
      <p:pic>
        <p:nvPicPr>
          <p:cNvPr id="3" name="Bildplatzhalter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27328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484188"/>
            <a:ext cx="7776864" cy="756000"/>
          </a:xfrm>
        </p:spPr>
        <p:txBody>
          <a:bodyPr/>
          <a:lstStyle/>
          <a:p>
            <a:r>
              <a:rPr lang="de-CH" dirty="0"/>
              <a:t>Brustkrebs bei Männern …..selten aber immer mehr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Jährlicher Mittelwert  2016 – 2020)</a:t>
            </a:r>
          </a:p>
          <a:p>
            <a:endParaRPr lang="de-CH" dirty="0"/>
          </a:p>
          <a:p>
            <a:r>
              <a:rPr lang="de-CH" b="1" dirty="0"/>
              <a:t>Neuerkrankungen:  </a:t>
            </a:r>
            <a:r>
              <a:rPr lang="de-CH" dirty="0"/>
              <a:t>	</a:t>
            </a:r>
            <a:r>
              <a:rPr lang="de-CH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Frauen 6485</a:t>
            </a:r>
            <a:r>
              <a:rPr lang="de-CH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     </a:t>
            </a:r>
            <a:r>
              <a:rPr lang="de-CH" dirty="0"/>
              <a:t>/ </a:t>
            </a:r>
            <a:r>
              <a:rPr lang="de-CH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Männer   52</a:t>
            </a:r>
          </a:p>
          <a:p>
            <a:endParaRPr lang="de-CH" dirty="0"/>
          </a:p>
          <a:p>
            <a:r>
              <a:rPr lang="de-CH" b="1" dirty="0"/>
              <a:t>Todesfälle:               </a:t>
            </a:r>
            <a:r>
              <a:rPr lang="de-CH" dirty="0"/>
              <a:t>	</a:t>
            </a:r>
            <a:r>
              <a:rPr lang="de-CH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Frauen 1377         </a:t>
            </a:r>
            <a:r>
              <a:rPr lang="de-CH" b="1" dirty="0"/>
              <a:t>/ </a:t>
            </a:r>
            <a:r>
              <a:rPr lang="de-CH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Männer   8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155F-7EAB-4ABF-8656-E540A4CE9D24}" type="datetime1">
              <a:rPr lang="de-DE" smtClean="0"/>
              <a:t>24.09.2025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Susanne Bolt-Kobler Wundsymposium KSSG 2024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61AA8-845B-4832-91A1-E2961316CBF3}" type="slidenum">
              <a:rPr lang="de-CH" smtClean="0"/>
              <a:pPr/>
              <a:t>10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94493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>
          <a:xfrm>
            <a:off x="1547664" y="484188"/>
            <a:ext cx="5976664" cy="373833"/>
          </a:xfrm>
        </p:spPr>
        <p:txBody>
          <a:bodyPr>
            <a:normAutofit/>
          </a:bodyPr>
          <a:lstStyle/>
          <a:p>
            <a:r>
              <a:rPr lang="de-CH" dirty="0"/>
              <a:t>Grundsätzliche Behandlungsziele: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4BD3475-AA23-BC43-AFF0-45AE608F0520}" type="datetime1">
              <a:rPr lang="de-CH" smtClean="0"/>
              <a:t>24.09.2025</a:t>
            </a:fld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/>
              <a:t>Susi Bolt Leitung Wundmanagement Kantonsspital St.Gallen</a:t>
            </a:r>
            <a:endParaRPr lang="de-CH" dirty="0"/>
          </a:p>
        </p:txBody>
      </p:sp>
      <p:graphicFrame>
        <p:nvGraphicFramePr>
          <p:cNvPr id="9" name="Inhaltsplatzhalter 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7761472"/>
              </p:ext>
            </p:extLst>
          </p:nvPr>
        </p:nvGraphicFramePr>
        <p:xfrm>
          <a:off x="755577" y="987574"/>
          <a:ext cx="7704855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899525" y="4900613"/>
            <a:ext cx="244475" cy="144462"/>
          </a:xfrm>
        </p:spPr>
        <p:txBody>
          <a:bodyPr/>
          <a:lstStyle/>
          <a:p>
            <a:fld id="{2CFA8EC0-84B9-4BEF-A67C-747013376601}" type="slidenum">
              <a:rPr lang="de-CH" noProof="0" smtClean="0"/>
              <a:t>11</a:t>
            </a:fld>
            <a:endParaRPr lang="de-CH" noProof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80339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933FCEC-E65E-447B-82C5-AE884417A1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8933FCEC-E65E-447B-82C5-AE884417A1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ADCC54D-12C5-4A29-BCAF-2245DBF988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BADCC54D-12C5-4A29-BCAF-2245DBF988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CFB242C-2969-441A-98D6-FD326559A6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>
                                            <p:graphicEl>
                                              <a:dgm id="{3CFB242C-2969-441A-98D6-FD326559A6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5A4908A-97BB-45C1-BB4F-7EF91D278A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>
                                            <p:graphicEl>
                                              <a:dgm id="{F5A4908A-97BB-45C1-BB4F-7EF91D278A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0C45151-FB12-4A17-A79C-D7F629FBBC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>
                                            <p:graphicEl>
                                              <a:dgm id="{A0C45151-FB12-4A17-A79C-D7F629FBBC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76B3F29-89CC-467E-8014-D0851029E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>
                                            <p:graphicEl>
                                              <a:dgm id="{276B3F29-89CC-467E-8014-D0851029E8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43200" y="692341"/>
            <a:ext cx="6285600" cy="583265"/>
          </a:xfrm>
        </p:spPr>
        <p:txBody>
          <a:bodyPr/>
          <a:lstStyle/>
          <a:p>
            <a:r>
              <a:rPr lang="de-DE" dirty="0"/>
              <a:t>Zeit planen für die Kommunikation und Anamnese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43201" y="1664449"/>
            <a:ext cx="7366411" cy="2721296"/>
          </a:xfrm>
        </p:spPr>
        <p:txBody>
          <a:bodyPr>
            <a:normAutofit fontScale="92500" lnSpcReduction="10000"/>
          </a:bodyPr>
          <a:lstStyle/>
          <a:p>
            <a:r>
              <a:rPr lang="de-DE" sz="1620" dirty="0"/>
              <a:t>Zeit planen für das Gespräch Fragebogen ausfüllen</a:t>
            </a:r>
          </a:p>
          <a:p>
            <a:r>
              <a:rPr lang="de-DE" sz="1620" dirty="0"/>
              <a:t>Psychosoziale + körperliche Bedürfnisse erfahren</a:t>
            </a:r>
          </a:p>
          <a:p>
            <a:r>
              <a:rPr lang="de-DE" sz="1620" dirty="0"/>
              <a:t>Sorgen und Wünsche müssen  ausgesprochen  werden</a:t>
            </a:r>
          </a:p>
          <a:p>
            <a:r>
              <a:rPr lang="de-DE" sz="1620" dirty="0"/>
              <a:t>Was wurde bisher gemacht?</a:t>
            </a:r>
          </a:p>
          <a:p>
            <a:r>
              <a:rPr lang="de-DE" sz="1620" dirty="0"/>
              <a:t>Material organisieren </a:t>
            </a:r>
          </a:p>
          <a:p>
            <a:r>
              <a:rPr lang="de-DE" sz="1620" dirty="0" err="1"/>
              <a:t>Regelmässige</a:t>
            </a:r>
            <a:r>
              <a:rPr lang="de-DE" sz="1620" dirty="0"/>
              <a:t> Evaluation im Wundzentrum</a:t>
            </a:r>
          </a:p>
          <a:p>
            <a:endParaRPr lang="de-DE" sz="1620" dirty="0"/>
          </a:p>
          <a:p>
            <a:pPr marL="0" indent="0">
              <a:buNone/>
            </a:pPr>
            <a:r>
              <a:rPr lang="de-DE" sz="1620" dirty="0"/>
              <a:t> </a:t>
            </a:r>
          </a:p>
          <a:p>
            <a:endParaRPr lang="de-DE" dirty="0"/>
          </a:p>
          <a:p>
            <a:r>
              <a:rPr lang="de-DE" dirty="0">
                <a:solidFill>
                  <a:srgbClr val="FC02FF"/>
                </a:solidFill>
              </a:rPr>
              <a:t>Die Berührung ist die Hand der Seele!</a:t>
            </a:r>
          </a:p>
          <a:p>
            <a:endParaRPr lang="de-DE" dirty="0"/>
          </a:p>
          <a:p>
            <a:endParaRPr lang="de-DE" dirty="0"/>
          </a:p>
          <a:p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83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35038" y="484188"/>
            <a:ext cx="6589290" cy="373833"/>
          </a:xfrm>
        </p:spPr>
        <p:txBody>
          <a:bodyPr/>
          <a:lstStyle/>
          <a:p>
            <a:r>
              <a:rPr lang="de-DE" dirty="0"/>
              <a:t>Veränderungen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9545044-BD33-574F-86AF-B8E6D10B8689}" type="datetime1">
              <a:rPr lang="de-CH" smtClean="0"/>
              <a:t>24.09.2025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/>
              <a:t>Susi Bolt Leitung Wundmanagement Kantonsspital St.Gallen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935038" y="1492250"/>
            <a:ext cx="8208962" cy="3240088"/>
          </a:xfrm>
        </p:spPr>
        <p:txBody>
          <a:bodyPr/>
          <a:lstStyle/>
          <a:p>
            <a:r>
              <a:rPr lang="de-DE" dirty="0"/>
              <a:t>Tumorbedingt</a:t>
            </a:r>
          </a:p>
          <a:p>
            <a:r>
              <a:rPr lang="de-DE" dirty="0"/>
              <a:t>Therapie bedingt</a:t>
            </a:r>
          </a:p>
          <a:p>
            <a:r>
              <a:rPr lang="de-DE" dirty="0"/>
              <a:t>Infektionsbedingt</a:t>
            </a:r>
          </a:p>
          <a:p>
            <a:endParaRPr lang="de-DE" dirty="0"/>
          </a:p>
          <a:p>
            <a:r>
              <a:rPr lang="de-DE" dirty="0" err="1"/>
              <a:t>Ulceration</a:t>
            </a:r>
            <a:r>
              <a:rPr lang="de-DE" dirty="0"/>
              <a:t> = Sichtbarkeit </a:t>
            </a:r>
            <a:r>
              <a:rPr lang="de-DE" dirty="0" err="1"/>
              <a:t>äusserlich</a:t>
            </a:r>
            <a:endParaRPr lang="de-DE" dirty="0"/>
          </a:p>
          <a:p>
            <a:endParaRPr lang="de-DE" dirty="0"/>
          </a:p>
          <a:p>
            <a:r>
              <a:rPr lang="de-DE" dirty="0"/>
              <a:t>Wahrnehmung / Körperbild wird zerstört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899525" y="4900613"/>
            <a:ext cx="244475" cy="144462"/>
          </a:xfrm>
        </p:spPr>
        <p:txBody>
          <a:bodyPr/>
          <a:lstStyle/>
          <a:p>
            <a:fld id="{2CFA8EC0-84B9-4BEF-A67C-747013376601}" type="slidenum">
              <a:rPr lang="de-CH" noProof="0" smtClean="0"/>
              <a:t>13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2563526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Folgen / zerstörtes Körperbild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2B37B35-20B0-CB43-A613-AC85551EEA0D}" type="datetime1">
              <a:rPr lang="de-CH" smtClean="0"/>
              <a:t>24.09.2025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/>
              <a:t>Susi Bolt Leitung Wundmanagement Kantonsspital St.Gallen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539750" y="1492250"/>
            <a:ext cx="8604250" cy="3240088"/>
          </a:xfrm>
        </p:spPr>
        <p:txBody>
          <a:bodyPr/>
          <a:lstStyle/>
          <a:p>
            <a:r>
              <a:rPr lang="de-DE" dirty="0"/>
              <a:t>Reduziertes Selbstwertgefühl</a:t>
            </a:r>
          </a:p>
          <a:p>
            <a:r>
              <a:rPr lang="de-DE" dirty="0"/>
              <a:t>Kontrollverlust</a:t>
            </a:r>
          </a:p>
          <a:p>
            <a:r>
              <a:rPr lang="de-DE" dirty="0"/>
              <a:t>Lebensgestaltung</a:t>
            </a:r>
          </a:p>
          <a:p>
            <a:r>
              <a:rPr lang="de-DE" dirty="0"/>
              <a:t>Rückzug / Isolation</a:t>
            </a:r>
          </a:p>
          <a:p>
            <a:r>
              <a:rPr lang="de-DE" dirty="0"/>
              <a:t>Angst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899525" y="4900613"/>
            <a:ext cx="244475" cy="144462"/>
          </a:xfrm>
        </p:spPr>
        <p:txBody>
          <a:bodyPr/>
          <a:lstStyle/>
          <a:p>
            <a:fld id="{2CFA8EC0-84B9-4BEF-A67C-747013376601}" type="slidenum">
              <a:rPr lang="de-CH" noProof="0" smtClean="0"/>
              <a:t>14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1399951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Angst</a:t>
            </a:r>
            <a:br>
              <a:rPr lang="de-DE" dirty="0"/>
            </a:b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083493B-4EDE-D04A-A6B2-E317361AF348}" type="datetime1">
              <a:rPr lang="de-CH" smtClean="0"/>
              <a:t>24.09.2025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/>
              <a:t>Susi Bolt Leitung Wundmanagement Kantonsspital St.Gallen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539750" y="1492250"/>
            <a:ext cx="8604250" cy="3240088"/>
          </a:xfrm>
        </p:spPr>
        <p:txBody>
          <a:bodyPr/>
          <a:lstStyle/>
          <a:p>
            <a:r>
              <a:rPr lang="de-DE" dirty="0"/>
              <a:t>Ausgetrocknete Wundauflagen</a:t>
            </a:r>
          </a:p>
          <a:p>
            <a:r>
              <a:rPr lang="de-DE" dirty="0"/>
              <a:t>Anhaftende Produkte</a:t>
            </a:r>
          </a:p>
          <a:p>
            <a:r>
              <a:rPr lang="de-DE" dirty="0"/>
              <a:t>Wundinfektionen</a:t>
            </a:r>
          </a:p>
          <a:p>
            <a:r>
              <a:rPr lang="de-DE" dirty="0"/>
              <a:t>Brennende Reinigungslösung</a:t>
            </a:r>
          </a:p>
          <a:p>
            <a:r>
              <a:rPr lang="de-DE" dirty="0"/>
              <a:t>Schmerzen</a:t>
            </a:r>
          </a:p>
          <a:p>
            <a:r>
              <a:rPr lang="de-DE" dirty="0"/>
              <a:t>Wie geht es weiter? Wie lange lebe ich noch?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899525" y="4900613"/>
            <a:ext cx="244475" cy="144462"/>
          </a:xfrm>
        </p:spPr>
        <p:txBody>
          <a:bodyPr/>
          <a:lstStyle/>
          <a:p>
            <a:fld id="{2CFA8EC0-84B9-4BEF-A67C-747013376601}" type="slidenum">
              <a:rPr lang="de-CH" noProof="0" smtClean="0"/>
              <a:t>15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708730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Hoffnung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CCAD875-50E3-204D-B68E-70EBEE63D04C}" type="datetime1">
              <a:rPr lang="de-CH" smtClean="0"/>
              <a:t>24.09.2025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/>
              <a:t>Susi Bolt Leitung Wundmanagement Kantonsspital St.Gallen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539750" y="1492250"/>
            <a:ext cx="8604250" cy="3240088"/>
          </a:xfrm>
        </p:spPr>
        <p:txBody>
          <a:bodyPr/>
          <a:lstStyle/>
          <a:p>
            <a:r>
              <a:rPr lang="de-DE" dirty="0"/>
              <a:t>Wer nicht hoffen kann, gibt auf.</a:t>
            </a:r>
          </a:p>
          <a:p>
            <a:r>
              <a:rPr lang="de-DE" dirty="0"/>
              <a:t>Der Krebs verändert den Menschen = Metamorphose</a:t>
            </a:r>
          </a:p>
          <a:p>
            <a:r>
              <a:rPr lang="de-DE" dirty="0"/>
              <a:t>Hoffen und Bangen gehören zusammen</a:t>
            </a:r>
          </a:p>
          <a:p>
            <a:r>
              <a:rPr lang="de-DE" dirty="0"/>
              <a:t>Wenn die Heilung nicht mehr möglich ist, beginnt das Hoffen!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899525" y="4900613"/>
            <a:ext cx="244475" cy="144462"/>
          </a:xfrm>
        </p:spPr>
        <p:txBody>
          <a:bodyPr/>
          <a:lstStyle/>
          <a:p>
            <a:fld id="{2CFA8EC0-84B9-4BEF-A67C-747013376601}" type="slidenum">
              <a:rPr lang="de-CH" noProof="0" smtClean="0"/>
              <a:t>16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1544714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Bedeutung  der Angehörigen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BF648AA-FB7B-DC4B-8C43-DA36228BE0B4}" type="datetime1">
              <a:rPr lang="de-CH" smtClean="0"/>
              <a:t>24.09.2025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/>
              <a:t>Susi Bolt Leitung Wundmanagement Kantonsspital St.Gallen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539750" y="1492250"/>
            <a:ext cx="8604250" cy="3240088"/>
          </a:xfrm>
        </p:spPr>
        <p:txBody>
          <a:bodyPr/>
          <a:lstStyle/>
          <a:p>
            <a:r>
              <a:rPr lang="de-DE" dirty="0"/>
              <a:t>Überforderung</a:t>
            </a:r>
          </a:p>
          <a:p>
            <a:r>
              <a:rPr lang="de-DE" dirty="0"/>
              <a:t>Hilflosigkeit</a:t>
            </a:r>
          </a:p>
          <a:p>
            <a:r>
              <a:rPr lang="de-DE" dirty="0"/>
              <a:t>Sozialer Rückzug</a:t>
            </a:r>
          </a:p>
          <a:p>
            <a:r>
              <a:rPr lang="de-DE" dirty="0"/>
              <a:t>Geruch / Exsudat der Wunden</a:t>
            </a:r>
          </a:p>
          <a:p>
            <a:r>
              <a:rPr lang="de-DE" dirty="0"/>
              <a:t>Häufige Verbandwechsel / Belastung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899525" y="4900613"/>
            <a:ext cx="244475" cy="144462"/>
          </a:xfrm>
        </p:spPr>
        <p:txBody>
          <a:bodyPr/>
          <a:lstStyle/>
          <a:p>
            <a:fld id="{2CFA8EC0-84B9-4BEF-A67C-747013376601}" type="slidenum">
              <a:rPr lang="de-CH" noProof="0" smtClean="0"/>
              <a:t>17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30289799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Lebensqualität des Patienten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10E952C-E944-C448-ACC2-E030FC56A75C}" type="datetime1">
              <a:rPr lang="de-CH" smtClean="0"/>
              <a:t>24.09.2025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/>
              <a:t>Susi Bolt Leitung Wundmanagement Kantonsspital St.Gallen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539750" y="1492250"/>
            <a:ext cx="8604250" cy="3240088"/>
          </a:xfrm>
        </p:spPr>
        <p:txBody>
          <a:bodyPr/>
          <a:lstStyle/>
          <a:p>
            <a:r>
              <a:rPr lang="de-DE" dirty="0"/>
              <a:t> Haben sie Schmerzen bei ihrer Wunde?</a:t>
            </a:r>
          </a:p>
          <a:p>
            <a:r>
              <a:rPr lang="de-DE" dirty="0"/>
              <a:t> Haben sie Schmerzen beim Verbandwechsel?</a:t>
            </a:r>
          </a:p>
          <a:p>
            <a:r>
              <a:rPr lang="de-DE" dirty="0"/>
              <a:t> Wie stark stört sie ihre Wunde wegen des Exsudates?</a:t>
            </a:r>
          </a:p>
          <a:p>
            <a:r>
              <a:rPr lang="de-DE" dirty="0"/>
              <a:t> Wie sehr stört sie der Anblick ihrer Wunde?</a:t>
            </a:r>
          </a:p>
          <a:p>
            <a:r>
              <a:rPr lang="de-DE" dirty="0"/>
              <a:t> Sind sie beim Schlafen eingeschränkt?</a:t>
            </a:r>
          </a:p>
          <a:p>
            <a:r>
              <a:rPr lang="de-DE" dirty="0"/>
              <a:t> Haben sie finanzielle Einschränkungen?</a:t>
            </a:r>
          </a:p>
          <a:p>
            <a:r>
              <a:rPr lang="de-DE" dirty="0"/>
              <a:t> Sind sie im täglichen Leben eingeschränkt?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899525" y="4900613"/>
            <a:ext cx="244475" cy="144462"/>
          </a:xfrm>
        </p:spPr>
        <p:txBody>
          <a:bodyPr/>
          <a:lstStyle/>
          <a:p>
            <a:fld id="{2CFA8EC0-84B9-4BEF-A67C-747013376601}" type="slidenum">
              <a:rPr lang="de-CH" noProof="0" smtClean="0"/>
              <a:t>18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40968188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Lebensqualität auch fürs Pflegeteam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8462E4F-681D-A046-A0BE-1865BAD85B95}" type="datetime1">
              <a:rPr lang="de-CH" smtClean="0"/>
              <a:t>24.09.2025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/>
              <a:t>Susi Bolt Leitung Wundmanagement Kantonsspital St.Gallen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539750" y="1492250"/>
            <a:ext cx="8604250" cy="3240088"/>
          </a:xfrm>
        </p:spPr>
        <p:txBody>
          <a:bodyPr/>
          <a:lstStyle/>
          <a:p>
            <a:r>
              <a:rPr lang="de-DE" dirty="0"/>
              <a:t>Gesundes Arbeitsklima</a:t>
            </a:r>
          </a:p>
          <a:p>
            <a:r>
              <a:rPr lang="de-DE" dirty="0"/>
              <a:t>Fehler zulassen / Unterstützung haben</a:t>
            </a:r>
          </a:p>
          <a:p>
            <a:r>
              <a:rPr lang="de-DE" dirty="0"/>
              <a:t>Grenzen kennen / spüren</a:t>
            </a:r>
          </a:p>
          <a:p>
            <a:r>
              <a:rPr lang="de-DE" dirty="0"/>
              <a:t>Gesprächsbereitschaft bei schwierigen Wunden</a:t>
            </a:r>
          </a:p>
          <a:p>
            <a:r>
              <a:rPr lang="de-DE" dirty="0"/>
              <a:t>Geruch kann Ekel auslösen, der Patient merkt dies!</a:t>
            </a:r>
          </a:p>
          <a:p>
            <a:r>
              <a:rPr lang="de-DE" dirty="0"/>
              <a:t>Offenheit und Ehrlichkeit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899525" y="4900613"/>
            <a:ext cx="244475" cy="144462"/>
          </a:xfrm>
        </p:spPr>
        <p:txBody>
          <a:bodyPr/>
          <a:lstStyle/>
          <a:p>
            <a:fld id="{2CFA8EC0-84B9-4BEF-A67C-747013376601}" type="slidenum">
              <a:rPr lang="de-CH" noProof="0" smtClean="0"/>
              <a:t>19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2056269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43608" y="195486"/>
            <a:ext cx="7262359" cy="2009023"/>
          </a:xfrm>
        </p:spPr>
        <p:txBody>
          <a:bodyPr>
            <a:normAutofit/>
          </a:bodyPr>
          <a:lstStyle/>
          <a:p>
            <a:r>
              <a:rPr lang="de-CH" b="1" dirty="0">
                <a:solidFill>
                  <a:srgbClr val="FC02FF"/>
                </a:solidFill>
              </a:rPr>
              <a:t>Die Herausforderungen und Grenzen in der malignen und palliativen Wundversorgung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15616" y="2283718"/>
            <a:ext cx="7185450" cy="2297055"/>
          </a:xfrm>
        </p:spPr>
        <p:txBody>
          <a:bodyPr>
            <a:normAutofit/>
          </a:bodyPr>
          <a:lstStyle/>
          <a:p>
            <a:r>
              <a:rPr lang="de-CH" dirty="0"/>
              <a:t>Susi </a:t>
            </a:r>
            <a:r>
              <a:rPr lang="de-CH" dirty="0" err="1"/>
              <a:t>Bolt</a:t>
            </a:r>
            <a:endParaRPr lang="de-CH" dirty="0"/>
          </a:p>
          <a:p>
            <a:r>
              <a:rPr lang="de-CH" dirty="0" err="1"/>
              <a:t>dipl.Wundexpertin</a:t>
            </a:r>
            <a:r>
              <a:rPr lang="de-CH" dirty="0"/>
              <a:t> SAFW</a:t>
            </a:r>
          </a:p>
          <a:p>
            <a:r>
              <a:rPr lang="de-CH" dirty="0"/>
              <a:t>Fachleitung Interdisziplinäres Wundzentrum Kantonsspital </a:t>
            </a:r>
            <a:r>
              <a:rPr lang="de-CH" dirty="0" err="1"/>
              <a:t>St.Gallen</a:t>
            </a:r>
            <a:endParaRPr lang="de-CH" dirty="0"/>
          </a:p>
          <a:p>
            <a:r>
              <a:rPr lang="de-CH" dirty="0"/>
              <a:t>Schulungen und Beratungen in Wundpflege</a:t>
            </a:r>
          </a:p>
          <a:p>
            <a:r>
              <a:rPr lang="de-CH" dirty="0" err="1"/>
              <a:t>susanne.bolt-kobler@kssg.ch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9FB5838-C003-8843-8F87-53E4CDC5D18C}" type="datetime1">
              <a:rPr lang="de-CH" smtClean="0"/>
              <a:t>24.09.2025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/>
              <a:t>Susi Bolt Leitung Wundmanagement Kantonsspital St.Gallen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A8EC0-84B9-4BEF-A67C-747013376601}" type="slidenum">
              <a:rPr lang="de-CH" noProof="0" smtClean="0"/>
              <a:pPr/>
              <a:t>2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5400468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484188"/>
            <a:ext cx="6552728" cy="373833"/>
          </a:xfrm>
        </p:spPr>
        <p:txBody>
          <a:bodyPr/>
          <a:lstStyle/>
          <a:p>
            <a:r>
              <a:rPr lang="de-DE" dirty="0"/>
              <a:t>Gruppenarbeit......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CCAD875-50E3-204D-B68E-70EBEE63D04C}" type="datetime1">
              <a:rPr lang="de-CH" smtClean="0"/>
              <a:t>24.09.2025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/>
              <a:t>Susi Bolt Leitung Wundmanagement Kantonsspital St.Gallen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935038" y="1492250"/>
            <a:ext cx="8208962" cy="3240088"/>
          </a:xfrm>
        </p:spPr>
        <p:txBody>
          <a:bodyPr/>
          <a:lstStyle/>
          <a:p>
            <a:r>
              <a:rPr lang="de-DE" dirty="0"/>
              <a:t>Was bereitet mir am meisten Mühe?</a:t>
            </a:r>
          </a:p>
          <a:p>
            <a:r>
              <a:rPr lang="de-DE" dirty="0"/>
              <a:t>Schwierige </a:t>
            </a:r>
            <a:r>
              <a:rPr lang="de-DE" dirty="0" err="1"/>
              <a:t>Patiensituation</a:t>
            </a:r>
            <a:r>
              <a:rPr lang="de-DE" dirty="0"/>
              <a:t> aktuell?</a:t>
            </a:r>
          </a:p>
          <a:p>
            <a:r>
              <a:rPr lang="de-DE" dirty="0"/>
              <a:t>Was ekelt mich an?</a:t>
            </a:r>
          </a:p>
          <a:p>
            <a:r>
              <a:rPr lang="de-DE" dirty="0"/>
              <a:t>Wo kann ich Hilfe anfordern?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899525" y="4900613"/>
            <a:ext cx="244475" cy="144462"/>
          </a:xfrm>
        </p:spPr>
        <p:txBody>
          <a:bodyPr/>
          <a:lstStyle/>
          <a:p>
            <a:fld id="{2CFA8EC0-84B9-4BEF-A67C-747013376601}" type="slidenum">
              <a:rPr lang="de-CH" noProof="0" smtClean="0"/>
              <a:t>20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33726221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Wundversorgung Mamma CA 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CCAD875-50E3-204D-B68E-70EBEE63D04C}" type="datetime1">
              <a:rPr lang="de-CH" smtClean="0"/>
              <a:t>24.09.2025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/>
              <a:t>Susi Bolt Leitung Wundmanagement Kantonsspital St.Gallen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539750" y="1275607"/>
            <a:ext cx="8604251" cy="2591544"/>
          </a:xfrm>
        </p:spPr>
        <p:txBody>
          <a:bodyPr>
            <a:normAutofit/>
          </a:bodyPr>
          <a:lstStyle/>
          <a:p>
            <a:r>
              <a:rPr lang="de-CH" sz="1260" dirty="0"/>
              <a:t>Nass Trockenphase mit </a:t>
            </a:r>
            <a:r>
              <a:rPr lang="de-CH" sz="1260" dirty="0" err="1"/>
              <a:t>Octenisept</a:t>
            </a:r>
            <a:r>
              <a:rPr lang="de-CH" sz="1260" dirty="0"/>
              <a:t> oder </a:t>
            </a:r>
            <a:r>
              <a:rPr lang="de-CH" sz="1260" dirty="0" err="1"/>
              <a:t>Prontosan</a:t>
            </a:r>
            <a:r>
              <a:rPr lang="de-CH" sz="1260" dirty="0"/>
              <a:t> 10 Min.</a:t>
            </a:r>
          </a:p>
          <a:p>
            <a:r>
              <a:rPr lang="de-CH" sz="1260" dirty="0"/>
              <a:t>Hautpflege : Rötungen / Läsionen mit </a:t>
            </a:r>
            <a:r>
              <a:rPr lang="de-CH" sz="1260" dirty="0" err="1"/>
              <a:t>Jalugen</a:t>
            </a:r>
            <a:r>
              <a:rPr lang="de-CH" sz="1260" dirty="0"/>
              <a:t> plus </a:t>
            </a:r>
          </a:p>
          <a:p>
            <a:r>
              <a:rPr lang="de-CH" sz="1260" dirty="0"/>
              <a:t>Distanzgitter wie </a:t>
            </a:r>
            <a:r>
              <a:rPr lang="de-CH" sz="1260" dirty="0" err="1"/>
              <a:t>Mepithel</a:t>
            </a:r>
            <a:r>
              <a:rPr lang="de-CH" sz="1260" dirty="0"/>
              <a:t> auf ganze Brust auflegen</a:t>
            </a:r>
          </a:p>
          <a:p>
            <a:r>
              <a:rPr lang="de-CH" sz="1260" dirty="0"/>
              <a:t>Superabsorber wie </a:t>
            </a:r>
            <a:r>
              <a:rPr lang="de-CH" sz="1260" dirty="0" err="1"/>
              <a:t>Mextra</a:t>
            </a:r>
            <a:r>
              <a:rPr lang="de-CH" sz="1260" dirty="0"/>
              <a:t> oder </a:t>
            </a:r>
            <a:r>
              <a:rPr lang="de-CH" sz="1260" dirty="0" err="1"/>
              <a:t>Zetuvit</a:t>
            </a:r>
            <a:r>
              <a:rPr lang="de-CH" sz="1260" dirty="0"/>
              <a:t> plus ( Abdeckung)</a:t>
            </a:r>
          </a:p>
          <a:p>
            <a:r>
              <a:rPr lang="de-CH" sz="1260" dirty="0"/>
              <a:t>Fixieren mit </a:t>
            </a:r>
            <a:r>
              <a:rPr lang="de-CH" sz="1260" dirty="0" err="1"/>
              <a:t>Netzhösli</a:t>
            </a:r>
            <a:r>
              <a:rPr lang="de-CH" sz="1260" dirty="0"/>
              <a:t> oder BH</a:t>
            </a:r>
          </a:p>
          <a:p>
            <a:r>
              <a:rPr lang="de-CH" sz="1260" dirty="0"/>
              <a:t>VW 1x täglich wegen Exsudat und Geruchsmanagement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899525" y="4900613"/>
            <a:ext cx="244475" cy="144462"/>
          </a:xfrm>
        </p:spPr>
        <p:txBody>
          <a:bodyPr/>
          <a:lstStyle/>
          <a:p>
            <a:fld id="{2CFA8EC0-84B9-4BEF-A67C-747013376601}" type="slidenum">
              <a:rPr lang="de-CH" noProof="0" smtClean="0"/>
              <a:t>21</a:t>
            </a:fld>
            <a:endParaRPr lang="de-CH" noProof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85E03E6-8CF6-4DBE-99E8-9E6DFC7EAC91}"/>
              </a:ext>
            </a:extLst>
          </p:cNvPr>
          <p:cNvSpPr/>
          <p:nvPr/>
        </p:nvSpPr>
        <p:spPr>
          <a:xfrm>
            <a:off x="7452320" y="3291829"/>
            <a:ext cx="1021196" cy="187227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150304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Behandlung Begleitsymptome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C517B28-F325-AD40-ADC0-A74AD1628694}" type="datetime1">
              <a:rPr lang="de-CH" smtClean="0"/>
              <a:t>24.09.2025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/>
              <a:t>Susi Bolt Leitung Wundmanagement Kantonsspital St.Gallen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539750" y="1492250"/>
            <a:ext cx="8604250" cy="3240088"/>
          </a:xfrm>
        </p:spPr>
        <p:txBody>
          <a:bodyPr/>
          <a:lstStyle/>
          <a:p>
            <a:r>
              <a:rPr lang="de-DE" dirty="0"/>
              <a:t>Exsudat</a:t>
            </a:r>
          </a:p>
          <a:p>
            <a:r>
              <a:rPr lang="de-DE" dirty="0"/>
              <a:t>Geruch</a:t>
            </a:r>
          </a:p>
          <a:p>
            <a:r>
              <a:rPr lang="de-DE" dirty="0"/>
              <a:t>Spontane Blutungen</a:t>
            </a:r>
          </a:p>
          <a:p>
            <a:r>
              <a:rPr lang="de-DE" dirty="0"/>
              <a:t>Juckreiz</a:t>
            </a:r>
          </a:p>
          <a:p>
            <a:r>
              <a:rPr lang="de-DE" dirty="0"/>
              <a:t>Schmerzen</a:t>
            </a:r>
          </a:p>
          <a:p>
            <a:r>
              <a:rPr lang="de-DE" dirty="0"/>
              <a:t>Hautpflege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899525" y="4900613"/>
            <a:ext cx="244475" cy="144462"/>
          </a:xfrm>
        </p:spPr>
        <p:txBody>
          <a:bodyPr/>
          <a:lstStyle/>
          <a:p>
            <a:fld id="{2CFA8EC0-84B9-4BEF-A67C-747013376601}" type="slidenum">
              <a:rPr lang="de-CH" noProof="0" smtClean="0"/>
              <a:t>22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5818017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chemeClr val="accent1"/>
                </a:solidFill>
              </a:rPr>
              <a:t>Exsudation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7224ABF-B91E-8547-A267-474175773B3E}" type="datetime1">
              <a:rPr lang="de-CH" smtClean="0"/>
              <a:t>24.09.2025</a:t>
            </a:fld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/>
              <a:t>Susi Bolt Leitung Wundmanagement Kantonsspital St.Gallen</a:t>
            </a:r>
            <a:endParaRPr lang="de-CH" dirty="0"/>
          </a:p>
        </p:txBody>
      </p:sp>
      <p:sp>
        <p:nvSpPr>
          <p:cNvPr id="16387" name="Inhaltsplatzhalter 2"/>
          <p:cNvSpPr>
            <a:spLocks noGrp="1"/>
          </p:cNvSpPr>
          <p:nvPr>
            <p:ph idx="4294967295"/>
          </p:nvPr>
        </p:nvSpPr>
        <p:spPr>
          <a:xfrm>
            <a:off x="539750" y="1112838"/>
            <a:ext cx="8604250" cy="3630612"/>
          </a:xfrm>
        </p:spPr>
        <p:txBody>
          <a:bodyPr>
            <a:normAutofit/>
          </a:bodyPr>
          <a:lstStyle/>
          <a:p>
            <a:pPr>
              <a:buFont typeface="Wingdings" pitchFamily="32" charset="2"/>
              <a:buNone/>
            </a:pPr>
            <a:r>
              <a:rPr lang="de-CH" dirty="0">
                <a:solidFill>
                  <a:schemeClr val="tx1"/>
                </a:solidFill>
              </a:rPr>
              <a:t>Ursachen: Tumor, Ödem, Lymphödem, Aszites, Fisteln, Infektion/beginnende Infektion</a:t>
            </a:r>
          </a:p>
          <a:p>
            <a:pPr>
              <a:buFont typeface="Wingdings" pitchFamily="32" charset="2"/>
              <a:buNone/>
            </a:pPr>
            <a:r>
              <a:rPr lang="de-CH" dirty="0">
                <a:solidFill>
                  <a:schemeClr val="tx1"/>
                </a:solidFill>
              </a:rPr>
              <a:t>Starkes bis sehr starkes Exsudat ist störend und einschränkend für den Patienten in seiner Lebensqualität.</a:t>
            </a:r>
          </a:p>
          <a:p>
            <a:pPr>
              <a:buFont typeface="Wingdings" pitchFamily="32" charset="2"/>
              <a:buNone/>
            </a:pPr>
            <a:r>
              <a:rPr lang="de-CH" dirty="0"/>
              <a:t>S</a:t>
            </a:r>
            <a:r>
              <a:rPr lang="de-CH" dirty="0">
                <a:solidFill>
                  <a:schemeClr val="tx1"/>
                </a:solidFill>
              </a:rPr>
              <a:t>chlechtes Flüssigkeitsmanagement: erhöhte Gefahr der Mazeration.</a:t>
            </a:r>
          </a:p>
          <a:p>
            <a:pPr>
              <a:buFont typeface="Wingdings" pitchFamily="32" charset="2"/>
              <a:buNone/>
            </a:pPr>
            <a:r>
              <a:rPr lang="de-CH" dirty="0"/>
              <a:t> 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899525" y="4900613"/>
            <a:ext cx="244475" cy="144462"/>
          </a:xfrm>
        </p:spPr>
        <p:txBody>
          <a:bodyPr/>
          <a:lstStyle/>
          <a:p>
            <a:fld id="{2CFA8EC0-84B9-4BEF-A67C-747013376601}" type="slidenum">
              <a:rPr lang="de-CH" noProof="0" smtClean="0"/>
              <a:t>23</a:t>
            </a:fld>
            <a:endParaRPr lang="de-CH" noProof="0"/>
          </a:p>
        </p:txBody>
      </p:sp>
      <p:pic>
        <p:nvPicPr>
          <p:cNvPr id="2054" name="Picture 6" descr="C:\Users\anita.wittwer\AppData\Local\Microsoft\Windows\Temporary Internet Files\Content.IE5\1XJS36K2\MP90041008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960594"/>
            <a:ext cx="3682752" cy="170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5964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rgbClr val="FF0000"/>
                </a:solidFill>
              </a:rPr>
              <a:t>1. immer Silikondistanzgitter ( Verkleben verhindern)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Silikonschaumstoff</a:t>
            </a:r>
          </a:p>
          <a:p>
            <a:r>
              <a:rPr lang="de-DE" dirty="0"/>
              <a:t>Superabsorber</a:t>
            </a:r>
          </a:p>
          <a:p>
            <a:r>
              <a:rPr lang="de-DE" dirty="0" err="1"/>
              <a:t>Tena</a:t>
            </a:r>
            <a:r>
              <a:rPr lang="de-DE" dirty="0"/>
              <a:t> </a:t>
            </a:r>
            <a:r>
              <a:rPr lang="de-DE" dirty="0" err="1"/>
              <a:t>Men</a:t>
            </a:r>
            <a:r>
              <a:rPr lang="de-DE" dirty="0"/>
              <a:t> ( Inkontinenzeinlage)</a:t>
            </a:r>
          </a:p>
          <a:p>
            <a:r>
              <a:rPr lang="de-DE" dirty="0" err="1"/>
              <a:t>Eclypse</a:t>
            </a:r>
            <a:r>
              <a:rPr lang="de-DE" dirty="0"/>
              <a:t> / </a:t>
            </a:r>
            <a:r>
              <a:rPr lang="de-DE" dirty="0" err="1"/>
              <a:t>Advancis</a:t>
            </a:r>
            <a:r>
              <a:rPr lang="de-DE" dirty="0"/>
              <a:t> / Brustformat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39751" y="692342"/>
            <a:ext cx="5393200" cy="907300"/>
          </a:xfrm>
        </p:spPr>
        <p:txBody>
          <a:bodyPr/>
          <a:lstStyle/>
          <a:p>
            <a:r>
              <a:rPr lang="de-DE" b="1" dirty="0" err="1"/>
              <a:t>Exsudatmanagement</a:t>
            </a:r>
            <a:endParaRPr lang="de-DE" b="1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Susi Bolt Leitung Wundmanagement Kantonsspital St.Gallen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795432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/>
          <p:cNvSpPr>
            <a:spLocks noGrp="1"/>
          </p:cNvSpPr>
          <p:nvPr>
            <p:ph type="title"/>
          </p:nvPr>
        </p:nvSpPr>
        <p:spPr>
          <a:xfrm>
            <a:off x="467544" y="484188"/>
            <a:ext cx="7056784" cy="373833"/>
          </a:xfrm>
        </p:spPr>
        <p:txBody>
          <a:bodyPr>
            <a:normAutofit/>
          </a:bodyPr>
          <a:lstStyle/>
          <a:p>
            <a:r>
              <a:rPr lang="de-CH" dirty="0"/>
              <a:t>   Wundgeruch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880CEEF-4442-FE44-85F5-3B2D4EEE9DA1}" type="datetime1">
              <a:rPr lang="de-CH" smtClean="0"/>
              <a:t>24.09.2025</a:t>
            </a:fld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/>
              <a:t>Susi Bolt Leitung Wundmanagement Kantonsspital St.Gallen</a:t>
            </a:r>
            <a:endParaRPr lang="de-CH" dirty="0"/>
          </a:p>
        </p:txBody>
      </p:sp>
      <p:sp>
        <p:nvSpPr>
          <p:cNvPr id="21507" name="Inhaltsplatzhalter 2"/>
          <p:cNvSpPr>
            <a:spLocks noGrp="1"/>
          </p:cNvSpPr>
          <p:nvPr>
            <p:ph idx="4294967295"/>
          </p:nvPr>
        </p:nvSpPr>
        <p:spPr>
          <a:xfrm>
            <a:off x="539750" y="1347614"/>
            <a:ext cx="7404100" cy="2974975"/>
          </a:xfrm>
        </p:spPr>
        <p:txBody>
          <a:bodyPr/>
          <a:lstStyle/>
          <a:p>
            <a:r>
              <a:rPr lang="de-CH" dirty="0"/>
              <a:t>Psychisch und sozial sehr einschränkend und belastend</a:t>
            </a:r>
          </a:p>
          <a:p>
            <a:endParaRPr lang="de-CH" dirty="0"/>
          </a:p>
          <a:p>
            <a:r>
              <a:rPr lang="de-CH" dirty="0"/>
              <a:t>Auswirkungen auf das gesamte Lebensumfeld</a:t>
            </a:r>
          </a:p>
          <a:p>
            <a:endParaRPr lang="de-CH" dirty="0"/>
          </a:p>
          <a:p>
            <a:r>
              <a:rPr lang="de-CH" dirty="0"/>
              <a:t>Schränkt die Lebensqualität stark ein</a:t>
            </a:r>
          </a:p>
          <a:p>
            <a:endParaRPr lang="de-CH" dirty="0"/>
          </a:p>
          <a:p>
            <a:r>
              <a:rPr lang="de-CH" dirty="0"/>
              <a:t>Zeichen einer Kolonisation der Keime, kann zu einer Infektion führen durch anaerobe Keime</a:t>
            </a:r>
          </a:p>
          <a:p>
            <a:pPr marL="0" indent="0">
              <a:buNone/>
            </a:pP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899525" y="4900613"/>
            <a:ext cx="244475" cy="144462"/>
          </a:xfrm>
        </p:spPr>
        <p:txBody>
          <a:bodyPr/>
          <a:lstStyle/>
          <a:p>
            <a:fld id="{2CFA8EC0-84B9-4BEF-A67C-747013376601}" type="slidenum">
              <a:rPr lang="de-CH" noProof="0" smtClean="0"/>
              <a:t>25</a:t>
            </a:fld>
            <a:endParaRPr lang="de-CH" noProof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7771879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bgerundetes Rechteck 7"/>
          <p:cNvSpPr/>
          <p:nvPr/>
        </p:nvSpPr>
        <p:spPr bwMode="auto">
          <a:xfrm>
            <a:off x="842963" y="1329613"/>
            <a:ext cx="7423048" cy="3438842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endParaRPr lang="de-CH" sz="1620" dirty="0">
              <a:solidFill>
                <a:srgbClr val="6600CC"/>
              </a:solidFill>
            </a:endParaRPr>
          </a:p>
        </p:txBody>
      </p:sp>
      <p:sp>
        <p:nvSpPr>
          <p:cNvPr id="25604" name="Titel 1"/>
          <p:cNvSpPr>
            <a:spLocks noGrp="1"/>
          </p:cNvSpPr>
          <p:nvPr>
            <p:ph type="title"/>
          </p:nvPr>
        </p:nvSpPr>
        <p:spPr>
          <a:xfrm>
            <a:off x="842962" y="484188"/>
            <a:ext cx="6681365" cy="373833"/>
          </a:xfrm>
        </p:spPr>
        <p:txBody>
          <a:bodyPr>
            <a:normAutofit/>
          </a:bodyPr>
          <a:lstStyle/>
          <a:p>
            <a:r>
              <a:rPr lang="de-CH" dirty="0"/>
              <a:t>Wundgeruch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FFD2DEF-14B7-C148-B11E-C8F2F4C86A5F}" type="datetime1">
              <a:rPr lang="de-CH" smtClean="0"/>
              <a:t>24.09.2025</a:t>
            </a:fld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/>
              <a:t>Susi Bolt Leitung Wundmanagement Kantonsspital St.Gallen</a:t>
            </a:r>
            <a:endParaRPr lang="de-CH" dirty="0"/>
          </a:p>
        </p:txBody>
      </p:sp>
      <p:sp>
        <p:nvSpPr>
          <p:cNvPr id="25603" name="Inhaltsplatzhalter 2"/>
          <p:cNvSpPr>
            <a:spLocks noGrp="1"/>
          </p:cNvSpPr>
          <p:nvPr>
            <p:ph idx="4294967295"/>
          </p:nvPr>
        </p:nvSpPr>
        <p:spPr>
          <a:xfrm>
            <a:off x="1259632" y="1197568"/>
            <a:ext cx="7884368" cy="3545883"/>
          </a:xfrm>
        </p:spPr>
        <p:txBody>
          <a:bodyPr>
            <a:normAutofit/>
          </a:bodyPr>
          <a:lstStyle/>
          <a:p>
            <a:pPr>
              <a:buFont typeface="Wingdings" pitchFamily="32" charset="2"/>
              <a:buNone/>
            </a:pPr>
            <a:endParaRPr lang="de-CH" b="1" u="sng" dirty="0"/>
          </a:p>
          <a:p>
            <a:pPr>
              <a:buFont typeface="Wingdings" pitchFamily="32" charset="2"/>
              <a:buNone/>
            </a:pPr>
            <a:r>
              <a:rPr lang="de-CH" b="1" u="sng" dirty="0"/>
              <a:t>Einschätzen nach Haughton&amp;Young (1995)</a:t>
            </a:r>
          </a:p>
          <a:p>
            <a:pPr>
              <a:buFont typeface="Wingdings" pitchFamily="32" charset="2"/>
              <a:buNone/>
            </a:pPr>
            <a:endParaRPr lang="de-CH" b="1" dirty="0"/>
          </a:p>
          <a:p>
            <a:pPr>
              <a:buFont typeface="Wingdings" pitchFamily="32" charset="2"/>
              <a:buNone/>
            </a:pPr>
            <a:r>
              <a:rPr lang="de-CH" sz="1600" u="sng" dirty="0"/>
              <a:t>Stark: </a:t>
            </a:r>
            <a:r>
              <a:rPr lang="de-CH" sz="1600" dirty="0"/>
              <a:t>Geruch merkbar bei betreten des Raumes  bei intaktem Verband.</a:t>
            </a:r>
          </a:p>
          <a:p>
            <a:pPr>
              <a:buFont typeface="Wingdings" pitchFamily="32" charset="2"/>
              <a:buNone/>
            </a:pPr>
            <a:r>
              <a:rPr lang="de-CH" sz="1600" u="sng" dirty="0"/>
              <a:t>Moderat:</a:t>
            </a:r>
            <a:r>
              <a:rPr lang="de-CH" sz="1600" dirty="0"/>
              <a:t> Geruch merkbar beim Betreten des Raumes OHNE Verband.</a:t>
            </a:r>
          </a:p>
          <a:p>
            <a:pPr>
              <a:buFont typeface="Wingdings" pitchFamily="32" charset="2"/>
              <a:buNone/>
            </a:pPr>
            <a:r>
              <a:rPr lang="de-CH" sz="1600" u="sng" dirty="0"/>
              <a:t>Leicht: </a:t>
            </a:r>
            <a:r>
              <a:rPr lang="de-CH" sz="1600" dirty="0"/>
              <a:t>Geruch merkbar nahe am Patienten ohne Verband.</a:t>
            </a:r>
          </a:p>
          <a:p>
            <a:pPr>
              <a:buFont typeface="Wingdings" pitchFamily="32" charset="2"/>
              <a:buNone/>
            </a:pPr>
            <a:r>
              <a:rPr lang="de-CH" sz="1600" dirty="0"/>
              <a:t>   </a:t>
            </a:r>
          </a:p>
          <a:p>
            <a:pPr>
              <a:buFont typeface="Wingdings" pitchFamily="32" charset="2"/>
              <a:buNone/>
            </a:pPr>
            <a:r>
              <a:rPr lang="de-CH" sz="1600" u="sng" dirty="0"/>
              <a:t>Kein Geruch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899525" y="4900613"/>
            <a:ext cx="244475" cy="144462"/>
          </a:xfrm>
        </p:spPr>
        <p:txBody>
          <a:bodyPr/>
          <a:lstStyle/>
          <a:p>
            <a:fld id="{2CFA8EC0-84B9-4BEF-A67C-747013376601}" type="slidenum">
              <a:rPr lang="de-CH" noProof="0" smtClean="0"/>
              <a:t>26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3890729951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Wundgeruch- Massnahmen: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CC26BAA-3916-854D-9843-29D874DB83AC}" type="datetime1">
              <a:rPr lang="de-CH" smtClean="0"/>
              <a:t>24.09.2025</a:t>
            </a:fld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/>
              <a:t>Susi Bolt Leitung Wundmanagement Kantonsspital St.Gallen</a:t>
            </a:r>
            <a:endParaRPr lang="de-CH" dirty="0"/>
          </a:p>
        </p:txBody>
      </p:sp>
      <p:sp>
        <p:nvSpPr>
          <p:cNvPr id="26627" name="Inhaltsplatzhalter 2"/>
          <p:cNvSpPr>
            <a:spLocks noGrp="1"/>
          </p:cNvSpPr>
          <p:nvPr>
            <p:ph idx="4294967295"/>
          </p:nvPr>
        </p:nvSpPr>
        <p:spPr>
          <a:xfrm>
            <a:off x="467544" y="771550"/>
            <a:ext cx="8676456" cy="3940150"/>
          </a:xfrm>
        </p:spPr>
        <p:txBody>
          <a:bodyPr>
            <a:normAutofit/>
          </a:bodyPr>
          <a:lstStyle/>
          <a:p>
            <a:pPr>
              <a:buFont typeface="Wingdings" pitchFamily="32" charset="2"/>
              <a:buNone/>
            </a:pPr>
            <a:endParaRPr lang="de-CH" sz="2340" b="1" dirty="0"/>
          </a:p>
          <a:p>
            <a:r>
              <a:rPr lang="de-CH" dirty="0"/>
              <a:t>Nicht okkludierende Verbände (anaerobe Keime)</a:t>
            </a:r>
          </a:p>
          <a:p>
            <a:r>
              <a:rPr lang="de-CH" dirty="0"/>
              <a:t>Nassphase mit </a:t>
            </a:r>
            <a:r>
              <a:rPr lang="de-CH" dirty="0" err="1"/>
              <a:t>Octenisept</a:t>
            </a:r>
            <a:r>
              <a:rPr lang="de-CH" dirty="0"/>
              <a:t> oder </a:t>
            </a:r>
            <a:r>
              <a:rPr lang="de-CH" dirty="0" err="1"/>
              <a:t>Actimaris</a:t>
            </a:r>
            <a:endParaRPr lang="de-CH" dirty="0"/>
          </a:p>
          <a:p>
            <a:r>
              <a:rPr lang="de-CH" dirty="0"/>
              <a:t>Raumpflege (</a:t>
            </a:r>
            <a:r>
              <a:rPr lang="de-CH" dirty="0" err="1"/>
              <a:t>Lüften,Kaffeesatz,Catsan</a:t>
            </a:r>
            <a:r>
              <a:rPr lang="de-CH" dirty="0"/>
              <a:t>, </a:t>
            </a:r>
            <a:r>
              <a:rPr lang="de-CH" dirty="0" err="1"/>
              <a:t>äth.Öle</a:t>
            </a:r>
            <a:r>
              <a:rPr lang="de-CH" dirty="0"/>
              <a:t>, </a:t>
            </a:r>
          </a:p>
          <a:p>
            <a:r>
              <a:rPr lang="de-CH" dirty="0"/>
              <a:t>Unterstützende Gespräche (Scham, Isolation, Ekel)</a:t>
            </a:r>
          </a:p>
          <a:p>
            <a:r>
              <a:rPr lang="de-CH" dirty="0"/>
              <a:t>Duft-Riechstifte / </a:t>
            </a:r>
            <a:r>
              <a:rPr lang="de-CH" dirty="0" err="1"/>
              <a:t>Noxo</a:t>
            </a:r>
            <a:r>
              <a:rPr lang="de-CH" dirty="0"/>
              <a:t> Vanillegel</a:t>
            </a:r>
          </a:p>
          <a:p>
            <a:r>
              <a:rPr lang="de-CH" dirty="0"/>
              <a:t>Duftpflaster Air Note</a:t>
            </a:r>
          </a:p>
          <a:p>
            <a:r>
              <a:rPr lang="de-CH" dirty="0"/>
              <a:t>Superabsorber mit Zimt  </a:t>
            </a:r>
          </a:p>
          <a:p>
            <a:r>
              <a:rPr lang="de-CH" dirty="0"/>
              <a:t>VW 1x täglich</a:t>
            </a:r>
          </a:p>
          <a:p>
            <a:pPr>
              <a:buFont typeface="Wingdings" pitchFamily="32" charset="2"/>
              <a:buNone/>
            </a:pPr>
            <a:endParaRPr lang="de-CH" sz="2430" b="1" dirty="0"/>
          </a:p>
          <a:p>
            <a:endParaRPr lang="de-CH" sz="234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899525" y="4900613"/>
            <a:ext cx="244475" cy="144462"/>
          </a:xfrm>
        </p:spPr>
        <p:txBody>
          <a:bodyPr/>
          <a:lstStyle/>
          <a:p>
            <a:fld id="{2CFA8EC0-84B9-4BEF-A67C-747013376601}" type="slidenum">
              <a:rPr lang="de-CH" noProof="0" smtClean="0"/>
              <a:t>27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1694120228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Wundgeruch Massnahmen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48F676D-5DC5-664F-8EFC-FE34E84071D1}" type="datetime1">
              <a:rPr lang="de-CH" smtClean="0"/>
              <a:t>24.09.2025</a:t>
            </a:fld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/>
              <a:t>Susi Bolt Leitung Wundmanagement Kantonsspital St.Gallen</a:t>
            </a:r>
            <a:endParaRPr lang="de-CH" dirty="0"/>
          </a:p>
        </p:txBody>
      </p:sp>
      <p:sp>
        <p:nvSpPr>
          <p:cNvPr id="27651" name="Inhaltsplatzhalter 2"/>
          <p:cNvSpPr>
            <a:spLocks noGrp="1"/>
          </p:cNvSpPr>
          <p:nvPr>
            <p:ph idx="4294967295"/>
          </p:nvPr>
        </p:nvSpPr>
        <p:spPr>
          <a:xfrm>
            <a:off x="611560" y="1330325"/>
            <a:ext cx="8532440" cy="32512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de-CH" sz="2340" b="1" dirty="0"/>
          </a:p>
          <a:p>
            <a:pPr>
              <a:buFont typeface="Wingdings" pitchFamily="32" charset="2"/>
              <a:buNone/>
            </a:pPr>
            <a:r>
              <a:rPr lang="de-CH" sz="2340" u="sng" dirty="0">
                <a:solidFill>
                  <a:srgbClr val="FF0000"/>
                </a:solidFill>
              </a:rPr>
              <a:t>Bei leichtem oder fehlendem Wundgeruch</a:t>
            </a:r>
          </a:p>
          <a:p>
            <a:r>
              <a:rPr lang="de-CH" sz="2340" dirty="0"/>
              <a:t>Silikonauflage</a:t>
            </a:r>
          </a:p>
          <a:p>
            <a:r>
              <a:rPr lang="de-CH" sz="2340" dirty="0" err="1"/>
              <a:t>Alginat</a:t>
            </a:r>
            <a:endParaRPr lang="de-CH" sz="2340" dirty="0"/>
          </a:p>
          <a:p>
            <a:r>
              <a:rPr lang="de-CH" sz="2340" dirty="0"/>
              <a:t>Polyurethanschaumstoff oder Absorber z.B. </a:t>
            </a:r>
            <a:r>
              <a:rPr lang="de-CH" sz="2340" dirty="0" err="1"/>
              <a:t>Mesorb</a:t>
            </a:r>
            <a:r>
              <a:rPr lang="de-CH" sz="2340" dirty="0"/>
              <a:t>, </a:t>
            </a:r>
            <a:r>
              <a:rPr lang="de-CH" sz="2340" dirty="0" err="1"/>
              <a:t>Zetuvit</a:t>
            </a:r>
            <a:endParaRPr lang="de-CH" sz="2340" dirty="0"/>
          </a:p>
          <a:p>
            <a:pPr>
              <a:buNone/>
            </a:pPr>
            <a:endParaRPr lang="de-CH" sz="2340" dirty="0"/>
          </a:p>
          <a:p>
            <a:pPr>
              <a:buFont typeface="Wingdings" pitchFamily="32" charset="2"/>
              <a:buNone/>
            </a:pPr>
            <a:r>
              <a:rPr lang="de-CH" sz="2340" u="sng" dirty="0">
                <a:solidFill>
                  <a:srgbClr val="FF0000"/>
                </a:solidFill>
              </a:rPr>
              <a:t>Starker und moderater Wundgeruch:</a:t>
            </a:r>
          </a:p>
          <a:p>
            <a:r>
              <a:rPr lang="de-CH" sz="2340" dirty="0"/>
              <a:t>Superabsorber </a:t>
            </a:r>
            <a:r>
              <a:rPr lang="de-CH" sz="2340" dirty="0" err="1"/>
              <a:t>z.B</a:t>
            </a:r>
            <a:r>
              <a:rPr lang="de-CH" sz="2340" dirty="0"/>
              <a:t> </a:t>
            </a:r>
            <a:r>
              <a:rPr lang="de-CH" sz="2340" dirty="0" err="1"/>
              <a:t>Mextra</a:t>
            </a:r>
            <a:endParaRPr lang="de-CH" sz="2340" dirty="0"/>
          </a:p>
          <a:p>
            <a:r>
              <a:rPr lang="de-CH" sz="2340" dirty="0"/>
              <a:t>Wundauflagen mit Aktivkohle</a:t>
            </a:r>
          </a:p>
          <a:p>
            <a:r>
              <a:rPr lang="de-CH" sz="2340" dirty="0"/>
              <a:t>Wundauflage </a:t>
            </a:r>
            <a:r>
              <a:rPr lang="de-CH" sz="2340" dirty="0" err="1"/>
              <a:t>Cinesteam</a:t>
            </a:r>
            <a:r>
              <a:rPr lang="de-CH" sz="2340" dirty="0"/>
              <a:t> ( mit Zimt)</a:t>
            </a:r>
          </a:p>
          <a:p>
            <a:r>
              <a:rPr lang="de-CH" sz="2340" dirty="0"/>
              <a:t>Antibiotika lokal/systemisch: Metronidazol</a:t>
            </a:r>
            <a:r>
              <a:rPr lang="de-CH" sz="2160" baseline="30000" dirty="0"/>
              <a:t>®</a:t>
            </a:r>
            <a:r>
              <a:rPr lang="de-CH" sz="2340" dirty="0"/>
              <a:t>, Flagyl</a:t>
            </a:r>
            <a:r>
              <a:rPr lang="de-CH" sz="2160" baseline="30000" dirty="0"/>
              <a:t>®</a:t>
            </a:r>
            <a:endParaRPr lang="de-CH" sz="2340" dirty="0"/>
          </a:p>
          <a:p>
            <a:r>
              <a:rPr lang="de-CH" sz="2340" dirty="0"/>
              <a:t>Chlorophyll Lösung</a:t>
            </a:r>
          </a:p>
          <a:p>
            <a:pPr>
              <a:buNone/>
            </a:pPr>
            <a:endParaRPr lang="de-CH" sz="2340" dirty="0"/>
          </a:p>
          <a:p>
            <a:endParaRPr lang="de-CH" sz="2340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899525" y="4900613"/>
            <a:ext cx="244475" cy="144462"/>
          </a:xfrm>
        </p:spPr>
        <p:txBody>
          <a:bodyPr/>
          <a:lstStyle/>
          <a:p>
            <a:fld id="{2CFA8EC0-84B9-4BEF-A67C-747013376601}" type="slidenum">
              <a:rPr lang="de-CH" noProof="0" smtClean="0"/>
              <a:t>28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3793123780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Blutung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796C2ED-9BA0-EE4F-B92C-DDED10B615E1}" type="datetime1">
              <a:rPr lang="de-CH" smtClean="0"/>
              <a:t>24.09.2025</a:t>
            </a:fld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/>
              <a:t>Susi Bolt Leitung Wundmanagement Kantonsspital St.Gallen</a:t>
            </a:r>
            <a:endParaRPr lang="de-CH" dirty="0"/>
          </a:p>
        </p:txBody>
      </p:sp>
      <p:sp>
        <p:nvSpPr>
          <p:cNvPr id="33795" name="Inhaltsplatzhalter 2"/>
          <p:cNvSpPr>
            <a:spLocks noGrp="1"/>
          </p:cNvSpPr>
          <p:nvPr>
            <p:ph idx="4294967295"/>
          </p:nvPr>
        </p:nvSpPr>
        <p:spPr>
          <a:xfrm>
            <a:off x="467544" y="987574"/>
            <a:ext cx="8676456" cy="375587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de-CH" sz="3420" dirty="0"/>
              <a:t>   </a:t>
            </a:r>
          </a:p>
          <a:p>
            <a:r>
              <a:rPr lang="de-CH" sz="3420" dirty="0"/>
              <a:t>Oft Arterielle Blutungen</a:t>
            </a:r>
          </a:p>
          <a:p>
            <a:r>
              <a:rPr lang="de-CH" sz="3420" dirty="0"/>
              <a:t>Keine klebenden Verbände /sanftes ablösen</a:t>
            </a:r>
          </a:p>
          <a:p>
            <a:r>
              <a:rPr lang="de-CH" sz="3420" dirty="0" err="1"/>
              <a:t>Mepitel</a:t>
            </a:r>
            <a:r>
              <a:rPr lang="de-CH" sz="3420" dirty="0"/>
              <a:t> oder Gittertüllverband verwenden</a:t>
            </a:r>
          </a:p>
          <a:p>
            <a:r>
              <a:rPr lang="de-CH" sz="3420" dirty="0" err="1"/>
              <a:t>Calciumalginat</a:t>
            </a:r>
            <a:endParaRPr lang="de-CH" sz="3420" dirty="0"/>
          </a:p>
          <a:p>
            <a:r>
              <a:rPr lang="de-CH" sz="3420" dirty="0"/>
              <a:t>Noradrenalin </a:t>
            </a:r>
          </a:p>
          <a:p>
            <a:r>
              <a:rPr lang="de-CH" sz="3420" dirty="0"/>
              <a:t>Druckverband</a:t>
            </a:r>
          </a:p>
          <a:p>
            <a:r>
              <a:rPr lang="de-CH" sz="3420" dirty="0" err="1"/>
              <a:t>Spongostan</a:t>
            </a:r>
            <a:r>
              <a:rPr lang="de-CH" sz="3420" dirty="0"/>
              <a:t> ( resorbierbare Gelatine mit Natriumsulfat)</a:t>
            </a:r>
          </a:p>
          <a:p>
            <a:r>
              <a:rPr lang="de-CH" sz="3420" dirty="0" err="1"/>
              <a:t>Tabotamp</a:t>
            </a:r>
            <a:r>
              <a:rPr lang="de-CH" sz="3420" dirty="0"/>
              <a:t> ( oxidierte Zellulose)</a:t>
            </a:r>
          </a:p>
          <a:p>
            <a:r>
              <a:rPr lang="de-CH" sz="3420" dirty="0"/>
              <a:t>Ruhe Bewahren!</a:t>
            </a:r>
          </a:p>
          <a:p>
            <a:pPr marL="0" indent="0">
              <a:buNone/>
            </a:pPr>
            <a:endParaRPr lang="de-CH" dirty="0"/>
          </a:p>
          <a:p>
            <a:pPr>
              <a:buFont typeface="Wingdings" pitchFamily="32" charset="2"/>
              <a:buNone/>
            </a:pPr>
            <a:endParaRPr lang="de-CH" sz="1260" dirty="0"/>
          </a:p>
          <a:p>
            <a:pPr>
              <a:buFont typeface="Wingdings" pitchFamily="32" charset="2"/>
              <a:buNone/>
            </a:pPr>
            <a:endParaRPr lang="de-CH" u="sng" dirty="0"/>
          </a:p>
          <a:p>
            <a:pPr>
              <a:buFont typeface="Wingdings" pitchFamily="32" charset="2"/>
              <a:buNone/>
            </a:pPr>
            <a:r>
              <a:rPr lang="de-CH" dirty="0"/>
              <a:t>  </a:t>
            </a:r>
          </a:p>
          <a:p>
            <a:pPr>
              <a:buFont typeface="Wingdings" pitchFamily="32" charset="2"/>
              <a:buNone/>
            </a:pP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899525" y="4900613"/>
            <a:ext cx="244475" cy="144462"/>
          </a:xfrm>
        </p:spPr>
        <p:txBody>
          <a:bodyPr/>
          <a:lstStyle/>
          <a:p>
            <a:fld id="{2CFA8EC0-84B9-4BEF-A67C-747013376601}" type="slidenum">
              <a:rPr lang="de-CH" noProof="0" smtClean="0"/>
              <a:t>29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282526288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02400" y="757149"/>
            <a:ext cx="7103567" cy="1296145"/>
          </a:xfrm>
        </p:spPr>
        <p:txBody>
          <a:bodyPr/>
          <a:lstStyle/>
          <a:p>
            <a:r>
              <a:rPr lang="de-CH" dirty="0"/>
              <a:t>Am Schluss wissen sie mehr zu.........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02026" y="1858871"/>
            <a:ext cx="7099040" cy="2370229"/>
          </a:xfrm>
        </p:spPr>
        <p:txBody>
          <a:bodyPr>
            <a:normAutofit/>
          </a:bodyPr>
          <a:lstStyle/>
          <a:p>
            <a:r>
              <a:rPr lang="de-CH" dirty="0"/>
              <a:t>Wundheilungsphasen</a:t>
            </a:r>
          </a:p>
          <a:p>
            <a:r>
              <a:rPr lang="de-CH" dirty="0"/>
              <a:t>Hautveränderungen / Beurteilung</a:t>
            </a:r>
          </a:p>
          <a:p>
            <a:r>
              <a:rPr lang="de-CH" dirty="0"/>
              <a:t>Pflegerische Schwerpunkte</a:t>
            </a:r>
          </a:p>
          <a:p>
            <a:r>
              <a:rPr lang="de-CH" dirty="0"/>
              <a:t>Schmerz</a:t>
            </a:r>
          </a:p>
          <a:p>
            <a:r>
              <a:rPr lang="de-CH" dirty="0"/>
              <a:t>Behandlungen der Begleitsymptome</a:t>
            </a:r>
          </a:p>
          <a:p>
            <a:r>
              <a:rPr lang="de-CH" dirty="0"/>
              <a:t>Materialkunde</a:t>
            </a:r>
          </a:p>
          <a:p>
            <a:r>
              <a:rPr lang="de-CH" dirty="0"/>
              <a:t>Fallbeispiele</a:t>
            </a:r>
          </a:p>
          <a:p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A8EC0-84B9-4BEF-A67C-747013376601}" type="slidenum">
              <a:rPr lang="de-CH" noProof="0" smtClean="0"/>
              <a:pPr/>
              <a:t>3</a:t>
            </a:fld>
            <a:endParaRPr lang="de-CH" noProof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EC08B6A-3E41-D040-A3AF-F1F606424B7B}" type="datetime1">
              <a:rPr lang="de-CH" smtClean="0"/>
              <a:t>24.09.2025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/>
              <a:t>Susi Bolt Leitung Wundmanagement Kantonsspital St.Gallen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93149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Faktoren für Hautschäden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281B943-2424-4AEB-B9CE-96C7E0DFE7DF}" type="datetime1">
              <a:rPr lang="de-CH" smtClean="0"/>
              <a:t>24.09.2025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/>
              <a:t>Susi Bolt dipl.Wundexpertin SAFW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467544" y="1492250"/>
            <a:ext cx="8676456" cy="3240088"/>
          </a:xfrm>
        </p:spPr>
        <p:txBody>
          <a:bodyPr/>
          <a:lstStyle/>
          <a:p>
            <a:r>
              <a:rPr lang="de-DE" dirty="0"/>
              <a:t>Stuhl , Urin, Fisteln</a:t>
            </a:r>
          </a:p>
          <a:p>
            <a:r>
              <a:rPr lang="de-DE" dirty="0"/>
              <a:t>Magensaft ( PEG Sonde)</a:t>
            </a:r>
          </a:p>
          <a:p>
            <a:r>
              <a:rPr lang="de-DE" dirty="0"/>
              <a:t>Speichel ( Tumor im Halsbereich)</a:t>
            </a:r>
          </a:p>
          <a:p>
            <a:r>
              <a:rPr lang="de-DE" dirty="0"/>
              <a:t>Juckreiz ( Kratzen, Verletzung )</a:t>
            </a:r>
          </a:p>
          <a:p>
            <a:r>
              <a:rPr lang="de-DE" dirty="0"/>
              <a:t>Exsudat </a:t>
            </a:r>
          </a:p>
          <a:p>
            <a:r>
              <a:rPr lang="de-DE" dirty="0"/>
              <a:t>Druck / Nekrosen</a:t>
            </a:r>
          </a:p>
          <a:p>
            <a:r>
              <a:rPr lang="de-DE" dirty="0"/>
              <a:t>Sonne / Pigmente usw.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899525" y="4900613"/>
            <a:ext cx="244475" cy="144462"/>
          </a:xfrm>
        </p:spPr>
        <p:txBody>
          <a:bodyPr/>
          <a:lstStyle/>
          <a:p>
            <a:fld id="{2CFA8EC0-84B9-4BEF-A67C-747013376601}" type="slidenum">
              <a:rPr lang="de-CH" noProof="0" smtClean="0"/>
              <a:t>30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4934051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CH" dirty="0">
                <a:cs typeface="+mj-cs"/>
              </a:rPr>
              <a:t>Juckreiz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F0A1E38-C1E3-564B-9944-784A3314B62F}" type="datetime1">
              <a:rPr lang="de-CH" smtClean="0"/>
              <a:t>24.09.2025</a:t>
            </a:fld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/>
              <a:t>Susi Bolt Leitung Wundmanagement Kantonsspital St.Gallen</a:t>
            </a:r>
            <a:endParaRPr lang="de-CH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9750" y="1924050"/>
            <a:ext cx="8604250" cy="2916238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de-CH" dirty="0"/>
              <a:t>  Juckreiz = Pruritus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de-CH" dirty="0"/>
          </a:p>
          <a:p>
            <a:pPr eaLnBrk="1" hangingPunct="1">
              <a:lnSpc>
                <a:spcPct val="80000"/>
              </a:lnSpc>
            </a:pPr>
            <a:r>
              <a:rPr lang="de-CH" dirty="0"/>
              <a:t>auch als  (lat.  </a:t>
            </a:r>
            <a:r>
              <a:rPr lang="de-CH" i="1" dirty="0" err="1"/>
              <a:t>prurire</a:t>
            </a:r>
            <a:r>
              <a:rPr lang="de-CH" dirty="0"/>
              <a:t> = „jucken</a:t>
            </a:r>
            <a:r>
              <a:rPr lang="ja-JP" altLang="de-CH" dirty="0"/>
              <a:t>“</a:t>
            </a:r>
            <a:r>
              <a:rPr lang="de-CH" altLang="ja-JP" dirty="0"/>
              <a:t>) bezeichnet, ist eine unangenehme Empfindung der Haut, die Kratzen provoziert. </a:t>
            </a:r>
          </a:p>
          <a:p>
            <a:pPr eaLnBrk="1" hangingPunct="1">
              <a:lnSpc>
                <a:spcPct val="80000"/>
              </a:lnSpc>
            </a:pPr>
            <a:r>
              <a:rPr lang="de-CH" dirty="0"/>
              <a:t>Oft ist der Juckreiz das Symptom für eine Erkrankung</a:t>
            </a:r>
            <a:r>
              <a:rPr lang="de-CH" sz="2160" dirty="0"/>
              <a:t>. </a:t>
            </a:r>
          </a:p>
          <a:p>
            <a:pPr>
              <a:lnSpc>
                <a:spcPct val="80000"/>
              </a:lnSpc>
            </a:pPr>
            <a:r>
              <a:rPr lang="de-CH" dirty="0"/>
              <a:t>Schwerer Pruritus ist ein seltenes Symptom, bei Krebspatienten &lt; 1% leiden unter Pruritus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de-CH" dirty="0"/>
              <a:t>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de-CH" dirty="0"/>
              <a:t>   </a:t>
            </a:r>
            <a:r>
              <a:rPr lang="de-CH" dirty="0" err="1"/>
              <a:t>Dalgard</a:t>
            </a:r>
            <a:r>
              <a:rPr lang="de-CH" dirty="0"/>
              <a:t> 2004</a:t>
            </a:r>
          </a:p>
          <a:p>
            <a:pPr marL="0" indent="0">
              <a:lnSpc>
                <a:spcPct val="80000"/>
              </a:lnSpc>
              <a:buNone/>
            </a:pPr>
            <a:endParaRPr lang="de-CH" sz="216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899525" y="4900613"/>
            <a:ext cx="244475" cy="144462"/>
          </a:xfrm>
        </p:spPr>
        <p:txBody>
          <a:bodyPr/>
          <a:lstStyle/>
          <a:p>
            <a:fld id="{2CFA8EC0-84B9-4BEF-A67C-747013376601}" type="slidenum">
              <a:rPr lang="de-CH" noProof="0" smtClean="0"/>
              <a:t>31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29857157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484188"/>
            <a:ext cx="6696744" cy="373833"/>
          </a:xfrm>
        </p:spPr>
        <p:txBody>
          <a:bodyPr/>
          <a:lstStyle/>
          <a:p>
            <a:r>
              <a:rPr lang="de-DE" dirty="0"/>
              <a:t>Unterstützende </a:t>
            </a:r>
            <a:r>
              <a:rPr lang="de-DE" dirty="0" err="1"/>
              <a:t>Massnahmen</a:t>
            </a:r>
            <a:r>
              <a:rPr lang="de-DE" dirty="0"/>
              <a:t> bei Pruritus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D9E975F-260C-EC4F-9FED-B53ED5B5B31B}" type="datetime1">
              <a:rPr lang="de-CH" smtClean="0"/>
              <a:t>24.09.2025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/>
              <a:t>Susi Bolt Leitung Wundmanagement Kantonsspital St.Gallen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935038" y="1492250"/>
            <a:ext cx="8208962" cy="3240088"/>
          </a:xfrm>
        </p:spPr>
        <p:txBody>
          <a:bodyPr/>
          <a:lstStyle/>
          <a:p>
            <a:r>
              <a:rPr lang="de-DE" dirty="0"/>
              <a:t>Häufiger Bettwäschewechsel</a:t>
            </a:r>
          </a:p>
          <a:p>
            <a:r>
              <a:rPr lang="de-DE" dirty="0"/>
              <a:t>Kratzkissen im Bett</a:t>
            </a:r>
          </a:p>
          <a:p>
            <a:r>
              <a:rPr lang="de-DE" dirty="0" err="1"/>
              <a:t>Baumwoll</a:t>
            </a:r>
            <a:r>
              <a:rPr lang="de-DE" dirty="0"/>
              <a:t> oder Seidenwäsche tragen</a:t>
            </a:r>
          </a:p>
          <a:p>
            <a:r>
              <a:rPr lang="de-DE" dirty="0"/>
              <a:t>Gut gelüfteter Raum</a:t>
            </a:r>
          </a:p>
          <a:p>
            <a:r>
              <a:rPr lang="de-DE" dirty="0"/>
              <a:t>Ablenkung, Stress Vermeiden</a:t>
            </a:r>
          </a:p>
          <a:p>
            <a:r>
              <a:rPr lang="de-DE" dirty="0"/>
              <a:t>Körperliche Entspannung, autogenes Training</a:t>
            </a:r>
          </a:p>
          <a:p>
            <a:r>
              <a:rPr lang="de-DE" dirty="0"/>
              <a:t>Gurken raffeln + auflegen / Saft aufsprühen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899525" y="4900613"/>
            <a:ext cx="244475" cy="144462"/>
          </a:xfrm>
        </p:spPr>
        <p:txBody>
          <a:bodyPr/>
          <a:lstStyle/>
          <a:p>
            <a:fld id="{2CFA8EC0-84B9-4BEF-A67C-747013376601}" type="slidenum">
              <a:rPr lang="de-CH" noProof="0" smtClean="0"/>
              <a:t>32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25226890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Behandlung</a:t>
            </a:r>
            <a:br>
              <a:rPr lang="de-DE" dirty="0"/>
            </a:b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054A3DF-B8D6-304B-8CED-C2BF42E890F4}" type="datetime1">
              <a:rPr lang="de-CH" smtClean="0"/>
              <a:t>24.09.2025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/>
              <a:t>Susi Bolt Leitung Wundmanagement Kantonsspital St.Gallen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539750" y="1492250"/>
            <a:ext cx="8604250" cy="3240088"/>
          </a:xfrm>
        </p:spPr>
        <p:txBody>
          <a:bodyPr/>
          <a:lstStyle/>
          <a:p>
            <a:r>
              <a:rPr lang="de-DE" dirty="0"/>
              <a:t>Lokal : Cremen </a:t>
            </a:r>
            <a:r>
              <a:rPr lang="de-DE" dirty="0" err="1"/>
              <a:t>Corticoide</a:t>
            </a:r>
            <a:r>
              <a:rPr lang="de-DE" dirty="0"/>
              <a:t> Klasse 1 -3</a:t>
            </a:r>
          </a:p>
          <a:p>
            <a:endParaRPr lang="de-DE" dirty="0"/>
          </a:p>
          <a:p>
            <a:r>
              <a:rPr lang="de-DE" dirty="0"/>
              <a:t>Physische Therapie : Phototherapie</a:t>
            </a:r>
          </a:p>
          <a:p>
            <a:endParaRPr lang="de-DE" dirty="0"/>
          </a:p>
          <a:p>
            <a:r>
              <a:rPr lang="de-DE" dirty="0"/>
              <a:t>Gurken raffeln und als Umschlag auflegen, Gurkensaft aufsprühen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899525" y="4900613"/>
            <a:ext cx="244475" cy="144462"/>
          </a:xfrm>
        </p:spPr>
        <p:txBody>
          <a:bodyPr/>
          <a:lstStyle/>
          <a:p>
            <a:fld id="{2CFA8EC0-84B9-4BEF-A67C-747013376601}" type="slidenum">
              <a:rPr lang="de-CH" noProof="0" smtClean="0"/>
              <a:t>33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21948674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Haut / Produkte 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3C5AD82-65E2-0044-90E3-1DF769DE8910}" type="datetime1">
              <a:rPr lang="de-CH" smtClean="0"/>
              <a:t>24.09.2025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/>
              <a:t>Susi Bolt Leitung Wundmanagement Kantonsspital St.Gallen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467544" y="1275606"/>
            <a:ext cx="8676456" cy="3456732"/>
          </a:xfrm>
        </p:spPr>
        <p:txBody>
          <a:bodyPr/>
          <a:lstStyle/>
          <a:p>
            <a:r>
              <a:rPr lang="de-DE" dirty="0" err="1"/>
              <a:t>Ialugen</a:t>
            </a:r>
            <a:r>
              <a:rPr lang="de-DE" dirty="0"/>
              <a:t> plus ( wirkt entzündungshemmend)</a:t>
            </a:r>
          </a:p>
          <a:p>
            <a:r>
              <a:rPr lang="de-DE" dirty="0" err="1"/>
              <a:t>Cavillon</a:t>
            </a:r>
            <a:r>
              <a:rPr lang="de-DE" dirty="0"/>
              <a:t> Creme / </a:t>
            </a:r>
            <a:r>
              <a:rPr lang="de-DE" dirty="0" err="1"/>
              <a:t>Lolly</a:t>
            </a:r>
            <a:r>
              <a:rPr lang="de-DE" dirty="0"/>
              <a:t> ( </a:t>
            </a:r>
            <a:r>
              <a:rPr lang="de-DE" dirty="0" err="1"/>
              <a:t>Acrylatbasis</a:t>
            </a:r>
            <a:r>
              <a:rPr lang="de-DE" dirty="0"/>
              <a:t>) Schutz</a:t>
            </a:r>
          </a:p>
          <a:p>
            <a:r>
              <a:rPr lang="de-DE" dirty="0" err="1"/>
              <a:t>Zin</a:t>
            </a:r>
            <a:r>
              <a:rPr lang="de-DE" dirty="0"/>
              <a:t> Cream / </a:t>
            </a:r>
            <a:r>
              <a:rPr lang="de-DE" dirty="0" err="1"/>
              <a:t>Medinova</a:t>
            </a:r>
            <a:r>
              <a:rPr lang="de-DE" dirty="0"/>
              <a:t> oder D-Line ( Zinkhaltig)</a:t>
            </a:r>
          </a:p>
          <a:p>
            <a:r>
              <a:rPr lang="de-DE" dirty="0"/>
              <a:t>Rückfettende Cremen wie D-Line / </a:t>
            </a:r>
            <a:r>
              <a:rPr lang="de-DE" dirty="0" err="1"/>
              <a:t>Anti</a:t>
            </a:r>
            <a:r>
              <a:rPr lang="de-DE" dirty="0"/>
              <a:t> Dry Mandelöl Linie</a:t>
            </a:r>
          </a:p>
          <a:p>
            <a:r>
              <a:rPr lang="de-DE" dirty="0" err="1"/>
              <a:t>Linola</a:t>
            </a:r>
            <a:r>
              <a:rPr lang="de-DE" dirty="0"/>
              <a:t> Fettsalbe</a:t>
            </a:r>
          </a:p>
          <a:p>
            <a:r>
              <a:rPr lang="de-DE" dirty="0" err="1"/>
              <a:t>Cavillon</a:t>
            </a:r>
            <a:r>
              <a:rPr lang="de-DE" dirty="0"/>
              <a:t> </a:t>
            </a:r>
            <a:r>
              <a:rPr lang="de-DE" dirty="0" err="1"/>
              <a:t>Advance</a:t>
            </a:r>
            <a:r>
              <a:rPr lang="de-DE" dirty="0"/>
              <a:t> Applikation</a:t>
            </a:r>
          </a:p>
          <a:p>
            <a:r>
              <a:rPr lang="de-DE" dirty="0"/>
              <a:t>Eosin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899525" y="4900613"/>
            <a:ext cx="244475" cy="144462"/>
          </a:xfrm>
        </p:spPr>
        <p:txBody>
          <a:bodyPr/>
          <a:lstStyle/>
          <a:p>
            <a:fld id="{2CFA8EC0-84B9-4BEF-A67C-747013376601}" type="slidenum">
              <a:rPr lang="de-CH" noProof="0" smtClean="0"/>
              <a:t>34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14840085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Schmerzen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CCAD875-50E3-204D-B68E-70EBEE63D04C}" type="datetime1">
              <a:rPr lang="de-CH" smtClean="0"/>
              <a:t>24.09.2025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/>
              <a:t>Susi Bolt Leitung Wundmanagement Kantonsspital St.Gallen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539750" y="1131590"/>
            <a:ext cx="8604250" cy="3600748"/>
          </a:xfrm>
        </p:spPr>
        <p:txBody>
          <a:bodyPr/>
          <a:lstStyle/>
          <a:p>
            <a:r>
              <a:rPr lang="de-DE" dirty="0" err="1"/>
              <a:t>Grosse</a:t>
            </a:r>
            <a:r>
              <a:rPr lang="de-DE" dirty="0"/>
              <a:t> Einschränkung der Lebensqualität</a:t>
            </a:r>
          </a:p>
          <a:p>
            <a:r>
              <a:rPr lang="de-DE" dirty="0"/>
              <a:t>Auswirkungen auf Therapie, Mobilität und Heilungsrate</a:t>
            </a:r>
          </a:p>
          <a:p>
            <a:r>
              <a:rPr lang="de-DE" dirty="0"/>
              <a:t>Können eine Verschlechterung der Situation auslösen</a:t>
            </a:r>
          </a:p>
          <a:p>
            <a:r>
              <a:rPr lang="de-DE" dirty="0"/>
              <a:t>Appetit und Schlaf können beeinträchtigt sein</a:t>
            </a:r>
          </a:p>
          <a:p>
            <a:r>
              <a:rPr lang="de-DE" dirty="0"/>
              <a:t>Beurteilung der Schmerzen mittels Skala erfassen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899525" y="4900613"/>
            <a:ext cx="244475" cy="144462"/>
          </a:xfrm>
        </p:spPr>
        <p:txBody>
          <a:bodyPr/>
          <a:lstStyle/>
          <a:p>
            <a:fld id="{2CFA8EC0-84B9-4BEF-A67C-747013376601}" type="slidenum">
              <a:rPr lang="de-CH" noProof="0" smtClean="0"/>
              <a:t>35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20937834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Schmerzen / Ursachen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9215E56-6E1C-AA4E-BCDA-34C381E84F36}" type="datetime1">
              <a:rPr lang="de-CH" smtClean="0"/>
              <a:t>24.09.2025</a:t>
            </a:fld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/>
              <a:t>Susi Bolt Leitung Wundmanagement Kantonsspital St.Gallen</a:t>
            </a:r>
            <a:endParaRPr lang="de-CH" dirty="0"/>
          </a:p>
        </p:txBody>
      </p:sp>
      <p:sp>
        <p:nvSpPr>
          <p:cNvPr id="14339" name="Inhaltsplatzhalter 2"/>
          <p:cNvSpPr>
            <a:spLocks noGrp="1"/>
          </p:cNvSpPr>
          <p:nvPr>
            <p:ph idx="4294967295"/>
          </p:nvPr>
        </p:nvSpPr>
        <p:spPr>
          <a:xfrm>
            <a:off x="539750" y="987574"/>
            <a:ext cx="8604250" cy="362693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de-CH" dirty="0"/>
          </a:p>
          <a:p>
            <a:pPr>
              <a:buNone/>
            </a:pPr>
            <a:r>
              <a:rPr lang="de-CH" dirty="0"/>
              <a:t> </a:t>
            </a:r>
            <a:r>
              <a:rPr lang="de-CH" sz="7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Tumorwachstum  / Durchbruchsschmerz</a:t>
            </a:r>
          </a:p>
          <a:p>
            <a:pPr>
              <a:buNone/>
            </a:pPr>
            <a:endParaRPr lang="de-CH" sz="7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de-CH" sz="7200" dirty="0"/>
              <a:t>Ödeme</a:t>
            </a:r>
          </a:p>
          <a:p>
            <a:r>
              <a:rPr lang="de-CH" sz="7200" dirty="0"/>
              <a:t>Beginnender / bestehender Wundinfekt </a:t>
            </a:r>
          </a:p>
          <a:p>
            <a:r>
              <a:rPr lang="de-CH" sz="7200" dirty="0"/>
              <a:t>Antiseptika / nicht kalt anwenden</a:t>
            </a:r>
          </a:p>
          <a:p>
            <a:r>
              <a:rPr lang="de-CH" sz="7200" dirty="0"/>
              <a:t>Verbandwechsel</a:t>
            </a:r>
          </a:p>
          <a:p>
            <a:pPr marL="0" indent="0">
              <a:buNone/>
            </a:pPr>
            <a:r>
              <a:rPr lang="de-CH" sz="7200" dirty="0"/>
              <a:t>   </a:t>
            </a:r>
          </a:p>
          <a:p>
            <a:r>
              <a:rPr lang="de-CH" sz="7200" dirty="0"/>
              <a:t>Exposition der Wunde (Auskühlen der Wunde, Zugluft)</a:t>
            </a:r>
          </a:p>
          <a:p>
            <a:pPr marL="0" indent="0">
              <a:buNone/>
            </a:pPr>
            <a:endParaRPr lang="de-CH" sz="7200" dirty="0"/>
          </a:p>
          <a:p>
            <a:r>
              <a:rPr lang="de-CH" sz="7200" dirty="0"/>
              <a:t>Débridement </a:t>
            </a:r>
          </a:p>
          <a:p>
            <a:r>
              <a:rPr lang="de-CH" sz="7200" dirty="0"/>
              <a:t>Wundumgebung ( belastete Haut)</a:t>
            </a:r>
          </a:p>
          <a:p>
            <a:r>
              <a:rPr lang="de-CH" sz="7200" dirty="0"/>
              <a:t>Mazerationen</a:t>
            </a:r>
          </a:p>
          <a:p>
            <a:pPr>
              <a:buNone/>
            </a:pPr>
            <a:r>
              <a:rPr lang="de-CH" sz="6480" dirty="0"/>
              <a:t>  </a:t>
            </a:r>
          </a:p>
          <a:p>
            <a:pPr>
              <a:buNone/>
            </a:pPr>
            <a:endParaRPr lang="de-CH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899525" y="4900613"/>
            <a:ext cx="244475" cy="144462"/>
          </a:xfrm>
        </p:spPr>
        <p:txBody>
          <a:bodyPr/>
          <a:lstStyle/>
          <a:p>
            <a:fld id="{2CFA8EC0-84B9-4BEF-A67C-747013376601}" type="slidenum">
              <a:rPr lang="de-CH" noProof="0" smtClean="0"/>
              <a:t>36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2647232326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Massnahmen Schmerzlinderung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DEEFE26-5938-5643-8335-F175EF4F49F8}" type="datetime1">
              <a:rPr lang="de-CH" smtClean="0"/>
              <a:t>24.09.2025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/>
              <a:t>Susi Bolt Leitung Wundmanagement Kantonsspital St.Gallen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539750" y="1203598"/>
            <a:ext cx="8604250" cy="3528740"/>
          </a:xfrm>
        </p:spPr>
        <p:txBody>
          <a:bodyPr/>
          <a:lstStyle/>
          <a:p>
            <a:r>
              <a:rPr lang="de-CH" dirty="0"/>
              <a:t>Welche Faktoren sind schmerzauslösend?</a:t>
            </a:r>
          </a:p>
          <a:p>
            <a:r>
              <a:rPr lang="de-CH" dirty="0"/>
              <a:t>Patient beteiligen/ Tempo / Atmung usw.</a:t>
            </a:r>
          </a:p>
          <a:p>
            <a:r>
              <a:rPr lang="de-CH" dirty="0"/>
              <a:t>Pausen anbieten</a:t>
            </a:r>
          </a:p>
          <a:p>
            <a:r>
              <a:rPr lang="de-CH" dirty="0"/>
              <a:t>Ablenkung Musik, Fernseher, usw.</a:t>
            </a:r>
          </a:p>
          <a:p>
            <a:r>
              <a:rPr lang="de-CH" dirty="0"/>
              <a:t>VW planen / Zeit / Ort usw.</a:t>
            </a:r>
          </a:p>
          <a:p>
            <a:r>
              <a:rPr lang="de-CH" dirty="0"/>
              <a:t>Schmerzreserve 1 Std. vorher verabreichen</a:t>
            </a:r>
          </a:p>
          <a:p>
            <a:r>
              <a:rPr lang="de-CH" dirty="0" err="1"/>
              <a:t>Debridement</a:t>
            </a:r>
            <a:r>
              <a:rPr lang="de-CH" dirty="0"/>
              <a:t> anpassen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899525" y="4900613"/>
            <a:ext cx="244475" cy="144462"/>
          </a:xfrm>
        </p:spPr>
        <p:txBody>
          <a:bodyPr/>
          <a:lstStyle/>
          <a:p>
            <a:fld id="{2CFA8EC0-84B9-4BEF-A67C-747013376601}" type="slidenum">
              <a:rPr lang="de-CH" noProof="0" smtClean="0"/>
              <a:t>37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27152888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Zusätzliche Möglichkeiten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4F8F288-D79B-A048-BF50-524A64B60892}" type="datetime1">
              <a:rPr lang="de-CH" smtClean="0"/>
              <a:t>24.09.2025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/>
              <a:t>Susi Bolt Leitung Wundmanagement Kantonsspital St.Gallen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539750" y="1275606"/>
            <a:ext cx="8604250" cy="3456732"/>
          </a:xfrm>
        </p:spPr>
        <p:txBody>
          <a:bodyPr/>
          <a:lstStyle/>
          <a:p>
            <a:r>
              <a:rPr lang="de-DE" dirty="0">
                <a:solidFill>
                  <a:srgbClr val="FF0000"/>
                </a:solidFill>
              </a:rPr>
              <a:t>Mit EMLA</a:t>
            </a:r>
          </a:p>
          <a:p>
            <a:r>
              <a:rPr lang="de-DE" dirty="0"/>
              <a:t>Genügend Zeit einplanen / Arzt Verordnung</a:t>
            </a:r>
          </a:p>
          <a:p>
            <a:r>
              <a:rPr lang="de-DE" dirty="0"/>
              <a:t>Wunde mit </a:t>
            </a:r>
            <a:r>
              <a:rPr lang="de-DE" dirty="0" err="1"/>
              <a:t>Emla</a:t>
            </a:r>
            <a:r>
              <a:rPr lang="de-DE" dirty="0"/>
              <a:t> Creme füllen/ mit Folie abdecken</a:t>
            </a:r>
          </a:p>
          <a:p>
            <a:r>
              <a:rPr lang="de-DE" dirty="0"/>
              <a:t>45 – 60 Min. einwirken lassen</a:t>
            </a:r>
          </a:p>
          <a:p>
            <a:r>
              <a:rPr lang="de-DE" dirty="0"/>
              <a:t>Wirkungsdauer ca. 3-4 Std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899525" y="4900613"/>
            <a:ext cx="244475" cy="144462"/>
          </a:xfrm>
        </p:spPr>
        <p:txBody>
          <a:bodyPr/>
          <a:lstStyle/>
          <a:p>
            <a:fld id="{2CFA8EC0-84B9-4BEF-A67C-747013376601}" type="slidenum">
              <a:rPr lang="de-CH" noProof="0" smtClean="0"/>
              <a:t>38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18856464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Zusätzliche Möglichkeiten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CD590F2-D3C5-464E-8C0F-99014C14A7BA}" type="datetime1">
              <a:rPr lang="de-CH" smtClean="0"/>
              <a:t>24.09.2025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/>
              <a:t>Susi Bolt Leitung Wundmanagement Kantonsspital St.Gallen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467544" y="1131591"/>
            <a:ext cx="8676456" cy="370869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de-CH" dirty="0"/>
              <a:t> </a:t>
            </a:r>
          </a:p>
          <a:p>
            <a:pPr>
              <a:buNone/>
            </a:pPr>
            <a:r>
              <a:rPr lang="de-CH" sz="3060" b="1" dirty="0"/>
              <a:t> </a:t>
            </a:r>
            <a:r>
              <a:rPr lang="de-CH" sz="3420" b="1" dirty="0"/>
              <a:t> </a:t>
            </a:r>
            <a:r>
              <a:rPr lang="x-none" sz="2900" dirty="0">
                <a:solidFill>
                  <a:srgbClr val="FF0000"/>
                </a:solidFill>
              </a:rPr>
              <a:t>Mit Lidocain</a:t>
            </a:r>
            <a:endParaRPr lang="de-CH" sz="2900" dirty="0">
              <a:solidFill>
                <a:srgbClr val="FF0000"/>
              </a:solidFill>
            </a:endParaRPr>
          </a:p>
          <a:p>
            <a:r>
              <a:rPr lang="de-CH" sz="2900" dirty="0"/>
              <a:t>1%-2% </a:t>
            </a:r>
            <a:r>
              <a:rPr lang="de-CH" sz="2900" dirty="0" err="1"/>
              <a:t>Lidocainlösung</a:t>
            </a:r>
            <a:r>
              <a:rPr lang="de-CH" sz="2900" dirty="0"/>
              <a:t>  als Nassphase für 30-60 Minuten applizieren</a:t>
            </a:r>
          </a:p>
          <a:p>
            <a:r>
              <a:rPr lang="de-CH" sz="2900" dirty="0"/>
              <a:t>Die Wirkung verliert sich  20-40 Minuten nach Entfernen.</a:t>
            </a:r>
          </a:p>
          <a:p>
            <a:endParaRPr lang="de-CH" sz="2900" dirty="0"/>
          </a:p>
          <a:p>
            <a:r>
              <a:rPr lang="de-CH" sz="2900" dirty="0"/>
              <a:t>Mittels Okklusion kann die Einwirkzeit die lokale Analgesie um den Faktor 10-20 verstärkt werden. </a:t>
            </a:r>
          </a:p>
          <a:p>
            <a:endParaRPr lang="de-CH" sz="2900" dirty="0"/>
          </a:p>
          <a:p>
            <a:r>
              <a:rPr lang="de-CH" sz="2900" dirty="0" err="1"/>
              <a:t>Lidocain</a:t>
            </a:r>
            <a:r>
              <a:rPr lang="de-CH" sz="2900" dirty="0"/>
              <a:t> Gel 5 % als </a:t>
            </a:r>
            <a:r>
              <a:rPr lang="de-CH" sz="2900" dirty="0" err="1"/>
              <a:t>Magistralrezeptur</a:t>
            </a:r>
            <a:r>
              <a:rPr lang="de-CH" sz="2900" dirty="0"/>
              <a:t> aus der Apotheke</a:t>
            </a:r>
          </a:p>
          <a:p>
            <a:endParaRPr lang="de-CH" sz="2900" dirty="0"/>
          </a:p>
          <a:p>
            <a:pPr marL="0" indent="0">
              <a:buNone/>
            </a:pPr>
            <a:r>
              <a:rPr lang="de-CH" sz="2900" dirty="0"/>
              <a:t>  Morphin Gel 0,1%</a:t>
            </a:r>
          </a:p>
          <a:p>
            <a:pPr>
              <a:buNone/>
            </a:pPr>
            <a:r>
              <a:rPr lang="de-CH" dirty="0"/>
              <a:t> </a:t>
            </a:r>
          </a:p>
          <a:p>
            <a:pPr>
              <a:buNone/>
            </a:pPr>
            <a:endParaRPr lang="de-CH" dirty="0"/>
          </a:p>
          <a:p>
            <a:pPr>
              <a:buNone/>
            </a:pPr>
            <a:endParaRPr lang="de-CH" dirty="0"/>
          </a:p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8899525" y="4900613"/>
            <a:ext cx="244475" cy="144462"/>
          </a:xfrm>
        </p:spPr>
        <p:txBody>
          <a:bodyPr/>
          <a:lstStyle/>
          <a:p>
            <a:fld id="{2CFA8EC0-84B9-4BEF-A67C-747013376601}" type="slidenum">
              <a:rPr lang="de-CH" noProof="0" smtClean="0"/>
              <a:t>39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1493655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4829" y="389326"/>
            <a:ext cx="8013390" cy="1015895"/>
          </a:xfrm>
        </p:spPr>
        <p:txBody>
          <a:bodyPr/>
          <a:lstStyle/>
          <a:p>
            <a:r>
              <a:rPr lang="de-DE" dirty="0"/>
              <a:t>Es ist nicht die Frage: Behandeln oder nicht behandeln?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574829" y="1707655"/>
            <a:ext cx="4284351" cy="2864346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rgbClr val="FF0000"/>
                </a:solidFill>
              </a:rPr>
              <a:t>Sondern:</a:t>
            </a:r>
          </a:p>
          <a:p>
            <a:pPr marL="0" indent="0">
              <a:buNone/>
            </a:pPr>
            <a:r>
              <a:rPr lang="de-DE" dirty="0">
                <a:solidFill>
                  <a:srgbClr val="FF0000"/>
                </a:solidFill>
              </a:rPr>
              <a:t>„ welches ist die angemessene Behandlung für den Patienten „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DFFDB2-CA6E-5E4E-8B24-097C94B645F1}" type="datetime1">
              <a:rPr lang="de-CH" smtClean="0"/>
              <a:t>24.09.2025</a:t>
            </a:fld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4F7B24-9AB9-499E-B903-9349F32E5C87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Susi Bolt Leitung Wundmanagement Kantonsspital St.Gallen</a:t>
            </a:r>
            <a:endParaRPr lang="en-GB"/>
          </a:p>
        </p:txBody>
      </p:sp>
      <p:sp>
        <p:nvSpPr>
          <p:cNvPr id="9" name="Diagrammplatzhalter 8">
            <a:extLst>
              <a:ext uri="{FF2B5EF4-FFF2-40B4-BE49-F238E27FC236}">
                <a16:creationId xmlns:a16="http://schemas.microsoft.com/office/drawing/2014/main" id="{9B31384F-E913-4A31-BD4C-916ECDADE8A5}"/>
              </a:ext>
            </a:extLst>
          </p:cNvPr>
          <p:cNvSpPr>
            <a:spLocks noGrp="1"/>
          </p:cNvSpPr>
          <p:nvPr>
            <p:ph type="chart" sz="half" idx="2"/>
          </p:nvPr>
        </p:nvSpPr>
        <p:spPr/>
      </p:sp>
    </p:spTree>
    <p:extLst>
      <p:ext uri="{BB962C8B-B14F-4D97-AF65-F5344CB8AC3E}">
        <p14:creationId xmlns:p14="http://schemas.microsoft.com/office/powerpoint/2010/main" val="226622003"/>
      </p:ext>
    </p:extLst>
  </p:cSld>
  <p:clrMapOvr>
    <a:masterClrMapping/>
  </p:clrMapOvr>
  <p:transition>
    <p:zoom dir="in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Vertrauen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538121C-C100-794A-AF79-88267134EBE6}" type="datetime1">
              <a:rPr lang="de-CH" smtClean="0"/>
              <a:t>24.09.2025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/>
              <a:t>Susi Bolt Leitung Wundmanagement Kantonsspital St.Gallen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539750" y="1131590"/>
            <a:ext cx="8604250" cy="3600748"/>
          </a:xfrm>
        </p:spPr>
        <p:txBody>
          <a:bodyPr/>
          <a:lstStyle/>
          <a:p>
            <a:r>
              <a:rPr lang="de-DE" dirty="0"/>
              <a:t>Bezugsperson , Erreichbarkeit</a:t>
            </a:r>
          </a:p>
          <a:p>
            <a:r>
              <a:rPr lang="de-DE" dirty="0"/>
              <a:t>Keine häufigen Personalwechsel</a:t>
            </a:r>
          </a:p>
          <a:p>
            <a:r>
              <a:rPr lang="de-DE" dirty="0"/>
              <a:t>Zuwendung</a:t>
            </a:r>
          </a:p>
          <a:p>
            <a:r>
              <a:rPr lang="de-DE" dirty="0"/>
              <a:t>Ehrlichkeit</a:t>
            </a:r>
          </a:p>
          <a:p>
            <a:r>
              <a:rPr lang="de-DE" dirty="0"/>
              <a:t>Gute Information</a:t>
            </a:r>
          </a:p>
          <a:p>
            <a:r>
              <a:rPr lang="de-DE" dirty="0"/>
              <a:t>Erklären was passiert</a:t>
            </a:r>
          </a:p>
          <a:p>
            <a:r>
              <a:rPr lang="de-DE" dirty="0"/>
              <a:t>Ruhe und Sicherheit vermitteln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899525" y="4900613"/>
            <a:ext cx="244475" cy="144462"/>
          </a:xfrm>
        </p:spPr>
        <p:txBody>
          <a:bodyPr/>
          <a:lstStyle/>
          <a:p>
            <a:fld id="{2CFA8EC0-84B9-4BEF-A67C-747013376601}" type="slidenum">
              <a:rPr lang="de-CH" noProof="0" smtClean="0"/>
              <a:t>40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26523274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Take Home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2DFA02B-7C1A-EE4A-A94F-7C811E5DED4A}" type="datetime1">
              <a:rPr lang="de-CH" smtClean="0"/>
              <a:t>24.09.2025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/>
              <a:t>Susi Bolt Leitung Wundmanagement Kantonsspital St.Gallen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539750" y="1347614"/>
            <a:ext cx="8604250" cy="3384724"/>
          </a:xfrm>
        </p:spPr>
        <p:txBody>
          <a:bodyPr/>
          <a:lstStyle/>
          <a:p>
            <a:pPr>
              <a:buFontTx/>
              <a:buChar char="-"/>
            </a:pPr>
            <a:r>
              <a:rPr lang="de-CH" dirty="0"/>
              <a:t>Behandlung der Begleitsymptome</a:t>
            </a:r>
          </a:p>
          <a:p>
            <a:pPr>
              <a:buFontTx/>
              <a:buChar char="-"/>
            </a:pPr>
            <a:r>
              <a:rPr lang="de-CH" dirty="0"/>
              <a:t>Würde und </a:t>
            </a:r>
            <a:r>
              <a:rPr lang="de-CH" dirty="0" err="1"/>
              <a:t>Comfort</a:t>
            </a:r>
            <a:r>
              <a:rPr lang="de-CH" dirty="0"/>
              <a:t> hat 1. Priorität</a:t>
            </a:r>
          </a:p>
          <a:p>
            <a:pPr>
              <a:buFontTx/>
              <a:buChar char="-"/>
            </a:pPr>
            <a:r>
              <a:rPr lang="de-CH" dirty="0"/>
              <a:t>Bestmögliche Lösung suchen für einen angenehmen Verband</a:t>
            </a:r>
          </a:p>
          <a:p>
            <a:pPr>
              <a:buFontTx/>
              <a:buChar char="-"/>
            </a:pPr>
            <a:r>
              <a:rPr lang="de-CH" dirty="0"/>
              <a:t>Vertrauen schaffen und im Notfall erreichbar sein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899525" y="4900613"/>
            <a:ext cx="244475" cy="144462"/>
          </a:xfrm>
        </p:spPr>
        <p:txBody>
          <a:bodyPr/>
          <a:lstStyle/>
          <a:p>
            <a:fld id="{2CFA8EC0-84B9-4BEF-A67C-747013376601}" type="slidenum">
              <a:rPr lang="de-CH" noProof="0" smtClean="0"/>
              <a:t>41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42777331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Materialien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A0634B1-F585-6F4B-9BA6-9A7D0414F0C7}" type="datetime1">
              <a:rPr lang="de-CH" smtClean="0"/>
              <a:t>24.09.2025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/>
              <a:t>Susi Bolt Leitung Wundmanagement Kantonsspital St.Gallen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467544" y="1131590"/>
            <a:ext cx="8676457" cy="3456285"/>
          </a:xfrm>
        </p:spPr>
        <p:txBody>
          <a:bodyPr>
            <a:noAutofit/>
          </a:bodyPr>
          <a:lstStyle/>
          <a:p>
            <a:r>
              <a:rPr lang="de-DE" sz="1440" dirty="0" err="1"/>
              <a:t>Mepithel</a:t>
            </a:r>
            <a:r>
              <a:rPr lang="de-DE" sz="1440" dirty="0"/>
              <a:t> ( Silikondistanzgitter)</a:t>
            </a:r>
          </a:p>
          <a:p>
            <a:r>
              <a:rPr lang="de-DE" sz="1440" dirty="0" err="1"/>
              <a:t>Carboflex</a:t>
            </a:r>
            <a:r>
              <a:rPr lang="de-DE" sz="1440" dirty="0"/>
              <a:t> ( Kohleverband)</a:t>
            </a:r>
          </a:p>
          <a:p>
            <a:r>
              <a:rPr lang="de-DE" sz="1440" dirty="0" err="1"/>
              <a:t>Alginat</a:t>
            </a:r>
            <a:endParaRPr lang="de-DE" sz="1440" dirty="0"/>
          </a:p>
          <a:p>
            <a:r>
              <a:rPr lang="de-DE" sz="1440" dirty="0" err="1"/>
              <a:t>Mextra</a:t>
            </a:r>
            <a:r>
              <a:rPr lang="de-DE" sz="1440" dirty="0"/>
              <a:t>  / </a:t>
            </a:r>
            <a:r>
              <a:rPr lang="de-DE" sz="1440" dirty="0" err="1"/>
              <a:t>Sorbion</a:t>
            </a:r>
            <a:r>
              <a:rPr lang="de-DE" sz="1440" dirty="0"/>
              <a:t> </a:t>
            </a:r>
            <a:r>
              <a:rPr lang="de-DE" sz="1440" dirty="0" err="1"/>
              <a:t>comfort</a:t>
            </a:r>
            <a:r>
              <a:rPr lang="de-DE" sz="1440" dirty="0"/>
              <a:t> ( Superabsorber)</a:t>
            </a:r>
          </a:p>
          <a:p>
            <a:r>
              <a:rPr lang="de-DE" sz="1440" dirty="0" err="1"/>
              <a:t>Mepilex</a:t>
            </a:r>
            <a:r>
              <a:rPr lang="de-DE" sz="1440" dirty="0"/>
              <a:t> Lite</a:t>
            </a:r>
          </a:p>
          <a:p>
            <a:r>
              <a:rPr lang="de-DE" sz="1440" dirty="0"/>
              <a:t>Silikonpflaster 3 M/ </a:t>
            </a:r>
            <a:r>
              <a:rPr lang="de-DE" sz="1440" dirty="0" err="1"/>
              <a:t>Hypafix</a:t>
            </a:r>
            <a:r>
              <a:rPr lang="de-DE" sz="1440" dirty="0"/>
              <a:t> </a:t>
            </a:r>
            <a:r>
              <a:rPr lang="de-DE" sz="1440" dirty="0" err="1"/>
              <a:t>Gentle</a:t>
            </a:r>
            <a:r>
              <a:rPr lang="de-DE" sz="1440" dirty="0"/>
              <a:t> Touch</a:t>
            </a:r>
          </a:p>
          <a:p>
            <a:r>
              <a:rPr lang="de-DE" sz="1440" dirty="0" err="1"/>
              <a:t>Jalugen</a:t>
            </a:r>
            <a:r>
              <a:rPr lang="de-DE" sz="1440" dirty="0"/>
              <a:t> plus</a:t>
            </a:r>
          </a:p>
          <a:p>
            <a:r>
              <a:rPr lang="de-DE" sz="1440" dirty="0" err="1"/>
              <a:t>Cavillon</a:t>
            </a:r>
            <a:r>
              <a:rPr lang="de-DE" sz="1440" dirty="0"/>
              <a:t> Creme oder </a:t>
            </a:r>
            <a:r>
              <a:rPr lang="de-DE" sz="1440" dirty="0" err="1"/>
              <a:t>Lolly</a:t>
            </a:r>
            <a:endParaRPr lang="de-DE" sz="1440" dirty="0"/>
          </a:p>
          <a:p>
            <a:r>
              <a:rPr lang="de-DE" sz="1440" dirty="0" err="1"/>
              <a:t>Zin</a:t>
            </a:r>
            <a:r>
              <a:rPr lang="de-DE" sz="1440" dirty="0"/>
              <a:t> Cream</a:t>
            </a:r>
          </a:p>
          <a:p>
            <a:r>
              <a:rPr lang="de-DE" sz="1440" dirty="0" err="1"/>
              <a:t>Niltac</a:t>
            </a:r>
            <a:r>
              <a:rPr lang="de-DE" sz="1440" dirty="0"/>
              <a:t> Spray</a:t>
            </a:r>
          </a:p>
          <a:p>
            <a:r>
              <a:rPr lang="de-DE" sz="1440" dirty="0" err="1"/>
              <a:t>Tena</a:t>
            </a:r>
            <a:r>
              <a:rPr lang="de-DE" sz="1440" dirty="0"/>
              <a:t> </a:t>
            </a:r>
            <a:r>
              <a:rPr lang="de-DE" sz="1440" dirty="0" err="1"/>
              <a:t>Men</a:t>
            </a:r>
            <a:endParaRPr lang="de-DE" sz="1440" dirty="0"/>
          </a:p>
          <a:p>
            <a:r>
              <a:rPr lang="de-DE" sz="1440" dirty="0"/>
              <a:t>Netzhosen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899525" y="4900613"/>
            <a:ext cx="244475" cy="144462"/>
          </a:xfrm>
        </p:spPr>
        <p:txBody>
          <a:bodyPr/>
          <a:lstStyle/>
          <a:p>
            <a:fld id="{2CFA8EC0-84B9-4BEF-A67C-747013376601}" type="slidenum">
              <a:rPr lang="de-CH" noProof="0" smtClean="0"/>
              <a:t>42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15829026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Literatur: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8C56867-1917-6E49-AACD-EA37D1935176}" type="datetime1">
              <a:rPr lang="de-CH" smtClean="0"/>
              <a:t>24.09.2025</a:t>
            </a:fld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/>
              <a:t>Susi Bolt Leitung Wundmanagement Kantonsspital St.Gallen</a:t>
            </a:r>
            <a:endParaRPr lang="de-CH" dirty="0"/>
          </a:p>
        </p:txBody>
      </p:sp>
      <p:sp>
        <p:nvSpPr>
          <p:cNvPr id="43011" name="Inhaltsplatzhalter 2"/>
          <p:cNvSpPr>
            <a:spLocks noGrp="1"/>
          </p:cNvSpPr>
          <p:nvPr>
            <p:ph idx="4294967295"/>
          </p:nvPr>
        </p:nvSpPr>
        <p:spPr>
          <a:xfrm>
            <a:off x="539750" y="1276350"/>
            <a:ext cx="8604250" cy="3467100"/>
          </a:xfrm>
        </p:spPr>
        <p:txBody>
          <a:bodyPr>
            <a:normAutofit fontScale="77500" lnSpcReduction="20000"/>
          </a:bodyPr>
          <a:lstStyle/>
          <a:p>
            <a:r>
              <a:rPr lang="de-CH" sz="1980" dirty="0"/>
              <a:t>Bilder: Copyright Kantonsspital St. Gallen</a:t>
            </a:r>
          </a:p>
          <a:p>
            <a:r>
              <a:rPr lang="de-CH" sz="1980" dirty="0"/>
              <a:t>Alexander S.,2009 </a:t>
            </a:r>
            <a:r>
              <a:rPr lang="de-CH" sz="1980" dirty="0" err="1"/>
              <a:t>Malignant</a:t>
            </a:r>
            <a:r>
              <a:rPr lang="de-CH" sz="1980" dirty="0"/>
              <a:t> </a:t>
            </a:r>
            <a:r>
              <a:rPr lang="de-CH" sz="1980" dirty="0" err="1"/>
              <a:t>fungating</a:t>
            </a:r>
            <a:r>
              <a:rPr lang="de-CH" sz="1980" dirty="0"/>
              <a:t> </a:t>
            </a:r>
            <a:r>
              <a:rPr lang="de-CH" sz="1980" dirty="0" err="1"/>
              <a:t>wounds</a:t>
            </a:r>
            <a:r>
              <a:rPr lang="de-CH" sz="1980" dirty="0"/>
              <a:t>: </a:t>
            </a:r>
            <a:r>
              <a:rPr lang="de-CH" sz="1980" dirty="0" err="1"/>
              <a:t>key</a:t>
            </a:r>
            <a:r>
              <a:rPr lang="de-CH" sz="1980" dirty="0"/>
              <a:t> </a:t>
            </a:r>
            <a:r>
              <a:rPr lang="de-CH" sz="1980" dirty="0" err="1"/>
              <a:t>symptoms</a:t>
            </a:r>
            <a:r>
              <a:rPr lang="de-CH" sz="1980" dirty="0"/>
              <a:t> </a:t>
            </a:r>
            <a:r>
              <a:rPr lang="de-CH" sz="1980" dirty="0" err="1"/>
              <a:t>and</a:t>
            </a:r>
            <a:r>
              <a:rPr lang="de-CH" sz="1980" dirty="0"/>
              <a:t> </a:t>
            </a:r>
            <a:r>
              <a:rPr lang="de-CH" sz="1980" dirty="0" err="1"/>
              <a:t>psychosocial</a:t>
            </a:r>
            <a:r>
              <a:rPr lang="de-CH" sz="1980" dirty="0"/>
              <a:t>, Journal </a:t>
            </a:r>
            <a:r>
              <a:rPr lang="de-CH" sz="1980" dirty="0" err="1"/>
              <a:t>of</a:t>
            </a:r>
            <a:r>
              <a:rPr lang="de-CH" sz="1980" dirty="0"/>
              <a:t> </a:t>
            </a:r>
            <a:r>
              <a:rPr lang="de-CH" sz="1980" dirty="0" err="1"/>
              <a:t>wound</a:t>
            </a:r>
            <a:r>
              <a:rPr lang="de-CH" sz="1980" dirty="0"/>
              <a:t> care 18, 8, 325-329.</a:t>
            </a:r>
          </a:p>
          <a:p>
            <a:r>
              <a:rPr lang="de-CH" sz="1980" dirty="0"/>
              <a:t>Jos </a:t>
            </a:r>
            <a:r>
              <a:rPr lang="de-CH" sz="1980" dirty="0" err="1"/>
              <a:t>Arets</a:t>
            </a:r>
            <a:r>
              <a:rPr lang="de-CH" sz="1980" dirty="0"/>
              <a:t>, Franz </a:t>
            </a:r>
            <a:r>
              <a:rPr lang="de-CH" sz="1980" dirty="0" err="1"/>
              <a:t>Obey</a:t>
            </a:r>
            <a:r>
              <a:rPr lang="de-CH" sz="1980" dirty="0"/>
              <a:t>, John </a:t>
            </a:r>
            <a:r>
              <a:rPr lang="de-CH" sz="1980" dirty="0" err="1"/>
              <a:t>Vaessen</a:t>
            </a:r>
            <a:r>
              <a:rPr lang="de-CH" sz="1980" dirty="0"/>
              <a:t>, Franz Wagner: Professionelle Pflege- </a:t>
            </a:r>
            <a:r>
              <a:rPr lang="de-CH" sz="1980" dirty="0" err="1"/>
              <a:t>Neicanus</a:t>
            </a:r>
            <a:r>
              <a:rPr lang="de-CH" sz="1980" dirty="0"/>
              <a:t> im Hans Huber Verlag, Bern-ISBN 3-456-83292-3</a:t>
            </a:r>
          </a:p>
          <a:p>
            <a:r>
              <a:rPr lang="de-CH" sz="1980" dirty="0"/>
              <a:t>W. </a:t>
            </a:r>
            <a:r>
              <a:rPr lang="de-CH" sz="1980" dirty="0" err="1"/>
              <a:t>Sellmer</a:t>
            </a:r>
            <a:r>
              <a:rPr lang="de-CH" sz="1980" dirty="0"/>
              <a:t>: Die zeitgemässe Wundversorgung chronischer Wunden</a:t>
            </a:r>
          </a:p>
          <a:p>
            <a:r>
              <a:rPr lang="de-CH" sz="1980" dirty="0"/>
              <a:t>C. </a:t>
            </a:r>
            <a:r>
              <a:rPr lang="de-CH" sz="1980" dirty="0" err="1"/>
              <a:t>Balon</a:t>
            </a:r>
            <a:r>
              <a:rPr lang="de-CH" sz="1980" dirty="0"/>
              <a:t>: Lebensqualität bei chron. Wunden und </a:t>
            </a:r>
            <a:r>
              <a:rPr lang="de-CH" sz="1980" dirty="0" err="1"/>
              <a:t>exulcerierenden</a:t>
            </a:r>
            <a:r>
              <a:rPr lang="de-CH" sz="1980" dirty="0"/>
              <a:t> Tumoren</a:t>
            </a:r>
          </a:p>
          <a:p>
            <a:r>
              <a:rPr lang="de-CH" sz="1980" dirty="0"/>
              <a:t>World Union </a:t>
            </a:r>
            <a:r>
              <a:rPr lang="de-CH" sz="1980" dirty="0" err="1"/>
              <a:t>of</a:t>
            </a:r>
            <a:r>
              <a:rPr lang="de-CH" sz="1980" dirty="0"/>
              <a:t> Wound </a:t>
            </a:r>
            <a:r>
              <a:rPr lang="de-CH" sz="1980" dirty="0" err="1"/>
              <a:t>Healing</a:t>
            </a:r>
            <a:r>
              <a:rPr lang="de-CH" sz="1980" dirty="0"/>
              <a:t> </a:t>
            </a:r>
            <a:r>
              <a:rPr lang="de-CH" sz="1980" dirty="0" err="1"/>
              <a:t>Societies</a:t>
            </a:r>
            <a:r>
              <a:rPr lang="de-CH" sz="1980" dirty="0"/>
              <a:t>: </a:t>
            </a:r>
            <a:r>
              <a:rPr lang="de-CH" sz="1980" dirty="0" err="1"/>
              <a:t>Principien</a:t>
            </a:r>
            <a:r>
              <a:rPr lang="de-CH" sz="1980" dirty="0"/>
              <a:t> </a:t>
            </a:r>
            <a:r>
              <a:rPr lang="de-CH" sz="1980" dirty="0" err="1"/>
              <a:t>best</a:t>
            </a:r>
            <a:r>
              <a:rPr lang="de-CH" sz="1980" dirty="0"/>
              <a:t> </a:t>
            </a:r>
            <a:r>
              <a:rPr lang="de-CH" sz="1980" dirty="0" err="1"/>
              <a:t>Practise</a:t>
            </a:r>
            <a:r>
              <a:rPr lang="de-CH" sz="1980" dirty="0"/>
              <a:t>: Reduzierung von Schmerzen bei der Wundversorgung 15.01.2009 </a:t>
            </a:r>
            <a:r>
              <a:rPr lang="de-CH" sz="1980" dirty="0">
                <a:solidFill>
                  <a:srgbClr val="0070C0"/>
                </a:solidFill>
                <a:hlinkClick r:id="rId2"/>
              </a:rPr>
              <a:t>www.wuwhs.org.com</a:t>
            </a:r>
            <a:endParaRPr lang="de-CH" sz="1980" dirty="0">
              <a:solidFill>
                <a:srgbClr val="0070C0"/>
              </a:solidFill>
            </a:endParaRPr>
          </a:p>
          <a:p>
            <a:r>
              <a:rPr lang="de-CH" sz="1980" dirty="0"/>
              <a:t>EWMA </a:t>
            </a:r>
            <a:r>
              <a:rPr lang="de-CH" sz="1980" dirty="0" err="1"/>
              <a:t>Positions</a:t>
            </a:r>
            <a:r>
              <a:rPr lang="de-CH" sz="1980" dirty="0"/>
              <a:t> </a:t>
            </a:r>
            <a:r>
              <a:rPr lang="de-CH" sz="1980" dirty="0" err="1"/>
              <a:t>Document</a:t>
            </a:r>
            <a:r>
              <a:rPr lang="de-CH" sz="1980" dirty="0"/>
              <a:t>: Schmerzen bei Verbandwechsel,12.01.2009  </a:t>
            </a:r>
            <a:r>
              <a:rPr lang="de-CH" sz="1980" u="sng" dirty="0">
                <a:hlinkClick r:id="rId3"/>
              </a:rPr>
              <a:t>www.ewma.com</a:t>
            </a:r>
            <a:endParaRPr lang="de-CH" sz="1980" u="sng" dirty="0"/>
          </a:p>
          <a:p>
            <a:r>
              <a:rPr lang="de-CH" sz="1980" dirty="0"/>
              <a:t>Probst Sebastian(2007), Pflege und Behandlung der malignen Wunden- Konzept/Leitfaden. Aus Standards in der </a:t>
            </a:r>
            <a:r>
              <a:rPr lang="de-CH" sz="1980" dirty="0" err="1"/>
              <a:t>Onkologiepflege</a:t>
            </a:r>
            <a:r>
              <a:rPr lang="de-CH" sz="1980" dirty="0"/>
              <a:t>, Hrsg. </a:t>
            </a:r>
            <a:r>
              <a:rPr lang="de-CH" sz="1980" dirty="0" err="1"/>
              <a:t>Onkologiepflege</a:t>
            </a:r>
            <a:r>
              <a:rPr lang="de-CH" sz="1980" dirty="0"/>
              <a:t> Schweiz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899525" y="4900613"/>
            <a:ext cx="244475" cy="144462"/>
          </a:xfrm>
        </p:spPr>
        <p:txBody>
          <a:bodyPr/>
          <a:lstStyle/>
          <a:p>
            <a:fld id="{2CFA8EC0-84B9-4BEF-A67C-747013376601}" type="slidenum">
              <a:rPr lang="de-CH" noProof="0" smtClean="0"/>
              <a:t>43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2415207270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95486"/>
            <a:ext cx="7056784" cy="64807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de-CH" dirty="0">
                <a:cs typeface="+mj-cs"/>
              </a:rPr>
            </a:br>
            <a:r>
              <a:rPr lang="de-CH" dirty="0">
                <a:cs typeface="+mj-cs"/>
              </a:rPr>
              <a:t>Literatur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98681CA-1020-EB47-BD9D-35406485B93C}" type="datetime1">
              <a:rPr lang="de-CH" smtClean="0"/>
              <a:t>24.09.2025</a:t>
            </a:fld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/>
              <a:t>Susi Bolt Leitung Wundmanagement Kantonsspital St.Gallen</a:t>
            </a:r>
            <a:endParaRPr lang="de-CH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95536" y="1059583"/>
            <a:ext cx="7488832" cy="388843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de-CH" sz="1620" dirty="0"/>
              <a:t>Oxford </a:t>
            </a:r>
            <a:r>
              <a:rPr lang="de-CH" sz="1620" dirty="0" err="1"/>
              <a:t>Textbook</a:t>
            </a:r>
            <a:r>
              <a:rPr lang="de-CH" sz="1620" dirty="0"/>
              <a:t> </a:t>
            </a:r>
            <a:r>
              <a:rPr lang="de-CH" sz="1620" dirty="0" err="1"/>
              <a:t>of</a:t>
            </a:r>
            <a:r>
              <a:rPr lang="de-CH" sz="1620" dirty="0"/>
              <a:t> Palliative </a:t>
            </a:r>
            <a:r>
              <a:rPr lang="de-CH" sz="1620" dirty="0" err="1"/>
              <a:t>Medecine</a:t>
            </a:r>
            <a:r>
              <a:rPr lang="de-CH" sz="1620" dirty="0"/>
              <a:t>, </a:t>
            </a:r>
            <a:r>
              <a:rPr lang="de-CH" sz="1620" dirty="0" err="1"/>
              <a:t>Fourth</a:t>
            </a:r>
            <a:r>
              <a:rPr lang="de-CH" sz="1620" dirty="0"/>
              <a:t> Edition</a:t>
            </a:r>
          </a:p>
          <a:p>
            <a:pPr eaLnBrk="1" hangingPunct="1">
              <a:lnSpc>
                <a:spcPct val="90000"/>
              </a:lnSpc>
            </a:pPr>
            <a:r>
              <a:rPr lang="de-CH" sz="1620" dirty="0"/>
              <a:t>C. </a:t>
            </a:r>
            <a:r>
              <a:rPr lang="de-CH" sz="1620" dirty="0" err="1"/>
              <a:t>Knipping</a:t>
            </a:r>
            <a:r>
              <a:rPr lang="de-CH" sz="1620" dirty="0"/>
              <a:t>; Huber 2. Auflage 2007; Lehrbuch Palliative Care</a:t>
            </a:r>
          </a:p>
          <a:p>
            <a:pPr eaLnBrk="1" hangingPunct="1">
              <a:lnSpc>
                <a:spcPct val="90000"/>
              </a:lnSpc>
            </a:pPr>
            <a:r>
              <a:rPr lang="de-CH" sz="1620" dirty="0"/>
              <a:t>Pruritus: </a:t>
            </a:r>
          </a:p>
          <a:p>
            <a:pPr lvl="1" eaLnBrk="1" hangingPunct="1">
              <a:lnSpc>
                <a:spcPct val="90000"/>
              </a:lnSpc>
            </a:pPr>
            <a:r>
              <a:rPr lang="de-CH" sz="1620" dirty="0"/>
              <a:t>Zbigniew Z et al. Managing </a:t>
            </a:r>
            <a:r>
              <a:rPr lang="de-CH" sz="1620" dirty="0" err="1"/>
              <a:t>severe</a:t>
            </a:r>
            <a:r>
              <a:rPr lang="de-CH" sz="1620" dirty="0"/>
              <a:t> </a:t>
            </a:r>
            <a:r>
              <a:rPr lang="de-CH" sz="1620" dirty="0" err="1"/>
              <a:t>pruritus</a:t>
            </a:r>
            <a:r>
              <a:rPr lang="de-CH" sz="1620" dirty="0"/>
              <a:t> in </a:t>
            </a:r>
            <a:r>
              <a:rPr lang="de-CH" sz="1620" dirty="0" err="1"/>
              <a:t>cancer</a:t>
            </a:r>
            <a:r>
              <a:rPr lang="de-CH" sz="1620" dirty="0"/>
              <a:t> </a:t>
            </a:r>
            <a:r>
              <a:rPr lang="de-CH" sz="1620" dirty="0" err="1"/>
              <a:t>patients</a:t>
            </a:r>
            <a:r>
              <a:rPr lang="de-CH" sz="1620" dirty="0"/>
              <a:t>. European Journal </a:t>
            </a:r>
            <a:r>
              <a:rPr lang="de-CH" sz="1620" dirty="0" err="1"/>
              <a:t>of</a:t>
            </a:r>
            <a:r>
              <a:rPr lang="de-CH" sz="1620" dirty="0"/>
              <a:t> Palliative Care , 2007; 14(3)</a:t>
            </a:r>
          </a:p>
          <a:p>
            <a:pPr eaLnBrk="1" hangingPunct="1">
              <a:lnSpc>
                <a:spcPct val="90000"/>
              </a:lnSpc>
            </a:pPr>
            <a:r>
              <a:rPr lang="de-CH" sz="1620" dirty="0"/>
              <a:t>Wunden:</a:t>
            </a:r>
          </a:p>
          <a:p>
            <a:pPr lvl="1" eaLnBrk="1" hangingPunct="1">
              <a:lnSpc>
                <a:spcPct val="90000"/>
              </a:lnSpc>
            </a:pPr>
            <a:r>
              <a:rPr lang="de-CH" sz="1620" dirty="0"/>
              <a:t>Moderne Wundversorgung. Kerstin Protz, Jan </a:t>
            </a:r>
            <a:r>
              <a:rPr lang="de-CH" sz="1620" dirty="0" err="1"/>
              <a:t>Hinnerk</a:t>
            </a:r>
            <a:r>
              <a:rPr lang="de-CH" sz="1620" dirty="0"/>
              <a:t> Timm, </a:t>
            </a:r>
            <a:r>
              <a:rPr lang="de-CH" sz="1620" dirty="0" err="1"/>
              <a:t>Elsevier</a:t>
            </a:r>
            <a:r>
              <a:rPr lang="de-CH" sz="1620" dirty="0"/>
              <a:t>, 2009</a:t>
            </a:r>
          </a:p>
          <a:p>
            <a:pPr lvl="1" eaLnBrk="1" hangingPunct="1">
              <a:lnSpc>
                <a:spcPct val="90000"/>
              </a:lnSpc>
            </a:pPr>
            <a:r>
              <a:rPr lang="de-CH" sz="1620" dirty="0"/>
              <a:t>Wenn Wunden nicht mehr heilbar sind. Kerstin Protz. Die Schwester Der Pfleger 50. </a:t>
            </a:r>
            <a:r>
              <a:rPr lang="de-CH" sz="1620" dirty="0" err="1"/>
              <a:t>Jahrg</a:t>
            </a:r>
            <a:r>
              <a:rPr lang="de-CH" sz="1620" dirty="0"/>
              <a:t>. 07/11</a:t>
            </a:r>
          </a:p>
          <a:p>
            <a:pPr lvl="1" eaLnBrk="1" hangingPunct="1">
              <a:lnSpc>
                <a:spcPct val="90000"/>
              </a:lnSpc>
            </a:pPr>
            <a:r>
              <a:rPr lang="de-CH" sz="1620" dirty="0"/>
              <a:t>Pflege von Menschen mit chronischen Wunden. Eva-Maria Panfil; Huber 2. Auflage</a:t>
            </a:r>
          </a:p>
          <a:p>
            <a:pPr eaLnBrk="1" hangingPunct="1">
              <a:lnSpc>
                <a:spcPct val="90000"/>
              </a:lnSpc>
            </a:pPr>
            <a:r>
              <a:rPr lang="de-CH" sz="1620" dirty="0" err="1"/>
              <a:t>Oedeme</a:t>
            </a:r>
            <a:r>
              <a:rPr lang="de-CH" sz="1620" dirty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de-CH" sz="1620" dirty="0"/>
              <a:t>Pottharst A et al Subkutane Drainage zur Behandlung des malignen Lymphödems in der palliativen Situation nach Versagen der komplexen physikalischen </a:t>
            </a:r>
            <a:r>
              <a:rPr lang="de-CH" sz="1620" dirty="0" err="1"/>
              <a:t>Entstauungstherapie</a:t>
            </a:r>
            <a:r>
              <a:rPr lang="de-CH" sz="1620" dirty="0"/>
              <a:t>.. Z </a:t>
            </a:r>
            <a:r>
              <a:rPr lang="de-CH" sz="1620" dirty="0" err="1"/>
              <a:t>Palliativmed</a:t>
            </a:r>
            <a:r>
              <a:rPr lang="de-CH" sz="1620" dirty="0"/>
              <a:t> 2009; 10: 51-54</a:t>
            </a:r>
          </a:p>
          <a:p>
            <a:pPr lvl="1" eaLnBrk="1" hangingPunct="1">
              <a:lnSpc>
                <a:spcPct val="90000"/>
              </a:lnSpc>
            </a:pPr>
            <a:r>
              <a:rPr lang="de-CH" sz="1620" dirty="0" err="1"/>
              <a:t>Clein</a:t>
            </a:r>
            <a:r>
              <a:rPr lang="de-CH" sz="1620" dirty="0"/>
              <a:t> LJ, </a:t>
            </a:r>
            <a:r>
              <a:rPr lang="de-CH" sz="1620" dirty="0" err="1"/>
              <a:t>Pugachev</a:t>
            </a:r>
            <a:r>
              <a:rPr lang="de-CH" sz="1620" dirty="0"/>
              <a:t> E. </a:t>
            </a:r>
            <a:r>
              <a:rPr lang="de-CH" sz="1620" dirty="0" err="1"/>
              <a:t>Reduction</a:t>
            </a:r>
            <a:r>
              <a:rPr lang="de-CH" sz="1620" dirty="0"/>
              <a:t> </a:t>
            </a:r>
            <a:r>
              <a:rPr lang="de-CH" sz="1620" dirty="0" err="1"/>
              <a:t>of</a:t>
            </a:r>
            <a:r>
              <a:rPr lang="de-CH" sz="1620" dirty="0"/>
              <a:t> </a:t>
            </a:r>
            <a:r>
              <a:rPr lang="de-CH" sz="1620" dirty="0" err="1"/>
              <a:t>edema</a:t>
            </a:r>
            <a:r>
              <a:rPr lang="de-CH" sz="1620" dirty="0"/>
              <a:t> </a:t>
            </a:r>
            <a:r>
              <a:rPr lang="de-CH" sz="1620" dirty="0" err="1"/>
              <a:t>of</a:t>
            </a:r>
            <a:r>
              <a:rPr lang="de-CH" sz="1620" dirty="0"/>
              <a:t> </a:t>
            </a:r>
            <a:r>
              <a:rPr lang="de-CH" sz="1620" dirty="0" err="1"/>
              <a:t>lower</a:t>
            </a:r>
            <a:r>
              <a:rPr lang="de-CH" sz="1620" dirty="0"/>
              <a:t> </a:t>
            </a:r>
            <a:r>
              <a:rPr lang="de-CH" sz="1620" dirty="0" err="1"/>
              <a:t>extremities</a:t>
            </a:r>
            <a:r>
              <a:rPr lang="de-CH" sz="1620" dirty="0"/>
              <a:t> </a:t>
            </a:r>
            <a:r>
              <a:rPr lang="de-CH" sz="1620" dirty="0" err="1"/>
              <a:t>by</a:t>
            </a:r>
            <a:r>
              <a:rPr lang="de-CH" sz="1620" dirty="0"/>
              <a:t> </a:t>
            </a:r>
            <a:r>
              <a:rPr lang="de-CH" sz="1620" dirty="0" err="1"/>
              <a:t>subcutaneous</a:t>
            </a:r>
            <a:r>
              <a:rPr lang="de-CH" sz="1620" dirty="0"/>
              <a:t>, </a:t>
            </a:r>
            <a:r>
              <a:rPr lang="de-CH" sz="1620" dirty="0" err="1"/>
              <a:t>controlled</a:t>
            </a:r>
            <a:r>
              <a:rPr lang="de-CH" sz="1620" dirty="0"/>
              <a:t> </a:t>
            </a:r>
            <a:r>
              <a:rPr lang="de-CH" sz="1620" dirty="0" err="1"/>
              <a:t>drainage</a:t>
            </a:r>
            <a:r>
              <a:rPr lang="de-CH" sz="1620" dirty="0"/>
              <a:t>: </a:t>
            </a:r>
            <a:r>
              <a:rPr lang="de-CH" sz="1620" dirty="0" err="1"/>
              <a:t>Eight</a:t>
            </a:r>
            <a:r>
              <a:rPr lang="de-CH" sz="1620" dirty="0"/>
              <a:t> </a:t>
            </a:r>
            <a:r>
              <a:rPr lang="de-CH" sz="1620" dirty="0" err="1"/>
              <a:t>cases</a:t>
            </a:r>
            <a:r>
              <a:rPr lang="de-CH" sz="1620" dirty="0"/>
              <a:t>. Am J </a:t>
            </a:r>
            <a:r>
              <a:rPr lang="de-CH" sz="1620" dirty="0" err="1"/>
              <a:t>Hosp</a:t>
            </a:r>
            <a:r>
              <a:rPr lang="de-CH" sz="1620" dirty="0"/>
              <a:t> </a:t>
            </a:r>
            <a:r>
              <a:rPr lang="de-CH" sz="1620" dirty="0" err="1"/>
              <a:t>Palliat</a:t>
            </a:r>
            <a:r>
              <a:rPr lang="de-CH" sz="1620" dirty="0"/>
              <a:t> Med 2004; 21: 228-232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899525" y="4900613"/>
            <a:ext cx="244475" cy="144462"/>
          </a:xfrm>
        </p:spPr>
        <p:txBody>
          <a:bodyPr/>
          <a:lstStyle/>
          <a:p>
            <a:fld id="{2CFA8EC0-84B9-4BEF-A67C-747013376601}" type="slidenum">
              <a:rPr lang="de-CH" noProof="0" smtClean="0"/>
              <a:t>44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7145214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Herzlichen Dank für die Aufmerksamkeit.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E044690-85DE-4534-B0DB-ED64C18AAA11}" type="datetime1">
              <a:rPr lang="de-DE" smtClean="0"/>
              <a:t>24.09.2025</a:t>
            </a:fld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b-NO"/>
              <a:t>Susanne Bolt-Kobler Wundsymposium KSSG 2024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AF56F34-A8E9-4BD0-88CD-77965C2D500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5161AA8-845B-4832-91A1-E2961316CBF3}" type="slidenum">
              <a:rPr lang="de-CH" smtClean="0"/>
              <a:pPr/>
              <a:t>45</a:t>
            </a:fld>
            <a:endParaRPr lang="de-CH" dirty="0"/>
          </a:p>
        </p:txBody>
      </p:sp>
      <p:pic>
        <p:nvPicPr>
          <p:cNvPr id="9" name="Bildplatzhalter 8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4770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1"/>
          <p:cNvSpPr>
            <a:spLocks noGrp="1"/>
          </p:cNvSpPr>
          <p:nvPr>
            <p:ph type="sldNum" sz="quarter" idx="4294967295"/>
          </p:nvPr>
        </p:nvSpPr>
        <p:spPr>
          <a:xfrm>
            <a:off x="6972300" y="4972050"/>
            <a:ext cx="1714500" cy="342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7C3F140-8D40-8746-BF2B-4E27F007443E}" type="slidenum">
              <a:rPr lang="de-CH"/>
              <a:pPr>
                <a:defRPr/>
              </a:pPr>
              <a:t>5</a:t>
            </a:fld>
            <a:endParaRPr lang="de-CH"/>
          </a:p>
        </p:txBody>
      </p:sp>
      <p:sp>
        <p:nvSpPr>
          <p:cNvPr id="950274" name="Text Box 2"/>
          <p:cNvSpPr txBox="1">
            <a:spLocks noChangeArrowheads="1"/>
          </p:cNvSpPr>
          <p:nvPr/>
        </p:nvSpPr>
        <p:spPr bwMode="auto">
          <a:xfrm>
            <a:off x="467544" y="627534"/>
            <a:ext cx="8219256" cy="413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charset="0"/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  <a:defRPr/>
            </a:pPr>
            <a:endParaRPr lang="de-DE" sz="2520" b="1" dirty="0">
              <a:latin typeface="Calibri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  <a:defRPr/>
            </a:pPr>
            <a:endParaRPr lang="de-DE" sz="2520" b="1" dirty="0">
              <a:latin typeface="Calibri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de-DE" sz="3240" b="1" dirty="0">
                <a:latin typeface="Calibri" charset="0"/>
              </a:rPr>
              <a:t>Tue was in deiner Macht steht, </a:t>
            </a:r>
          </a:p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de-DE" sz="3240" b="1" dirty="0">
                <a:latin typeface="Calibri" charset="0"/>
              </a:rPr>
              <a:t>Akzeptiere, was nicht in deiner Macht steht, </a:t>
            </a:r>
          </a:p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de-DE" sz="3240" b="1" dirty="0">
                <a:latin typeface="Calibri" charset="0"/>
              </a:rPr>
              <a:t>Und lerne den Unterschied</a:t>
            </a:r>
          </a:p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de-DE" sz="3240" b="1" dirty="0">
                <a:latin typeface="Calibri" charset="0"/>
              </a:rPr>
              <a:t>zwischen beiden zu erkennen!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DE" sz="3240" b="1" dirty="0">
              <a:latin typeface="Calibri" charset="0"/>
            </a:endParaRP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de-CH" sz="1440" dirty="0">
              <a:latin typeface="Calibri" charset="0"/>
            </a:endParaRPr>
          </a:p>
          <a:p>
            <a:pPr>
              <a:spcBef>
                <a:spcPct val="0"/>
              </a:spcBef>
              <a:buClrTx/>
              <a:buFontTx/>
              <a:buChar char="-"/>
              <a:defRPr/>
            </a:pPr>
            <a:endParaRPr lang="de-CH" sz="1440" dirty="0">
              <a:latin typeface="Calibri" charset="0"/>
            </a:endParaRPr>
          </a:p>
          <a:p>
            <a:pPr algn="r">
              <a:spcBef>
                <a:spcPct val="0"/>
              </a:spcBef>
              <a:buClrTx/>
              <a:buFontTx/>
              <a:buNone/>
              <a:defRPr/>
            </a:pPr>
            <a:br>
              <a:rPr lang="de-CH" sz="1080" b="1" dirty="0">
                <a:latin typeface="Calibri" charset="0"/>
              </a:rPr>
            </a:br>
            <a:endParaRPr lang="de-CH" sz="1080" b="1" dirty="0">
              <a:latin typeface="Calibri" charset="0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3D466-7AC1-B243-8B4D-00940AC728B4}" type="datetime1">
              <a:rPr lang="de-CH" smtClean="0"/>
              <a:t>24.09.2025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/>
              <a:t>Susi Bolt Leitung Wundmanagement Kantonsspital St.Gallen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19301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dirty="0"/>
              <a:t>Definition maligne Wunde</a:t>
            </a:r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1BF54BC-C2E6-3341-BA31-3E907C511FE4}" type="datetime1">
              <a:rPr lang="de-CH" smtClean="0"/>
              <a:t>24.09.2025</a:t>
            </a:fld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/>
              <a:t>Susi Bolt Leitung Wundmanagement Kantonsspital St.Gallen</a:t>
            </a:r>
            <a:endParaRPr lang="de-CH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9750" y="1419622"/>
            <a:ext cx="8604250" cy="3346053"/>
          </a:xfrm>
        </p:spPr>
        <p:txBody>
          <a:bodyPr>
            <a:normAutofit/>
          </a:bodyPr>
          <a:lstStyle/>
          <a:p>
            <a:pPr eaLnBrk="1" hangingPunct="1"/>
            <a:r>
              <a:rPr lang="de-CH" dirty="0"/>
              <a:t>Maligne Wunden resultieren durch eine Infiltration primärer Hautmalignome oder von Hautmetastasen. Es entstehen flächenhafte Ulzerationen der Haut mit knotigen, hypertrophen Neubildungen ohne vollständige Epithelisierung.</a:t>
            </a:r>
          </a:p>
          <a:p>
            <a:pPr eaLnBrk="1" hangingPunct="1"/>
            <a:endParaRPr lang="de-CH" dirty="0"/>
          </a:p>
          <a:p>
            <a:pPr algn="ctr" eaLnBrk="1" hangingPunct="1">
              <a:buFont typeface="Wingdings" pitchFamily="32" charset="2"/>
              <a:buNone/>
            </a:pPr>
            <a:r>
              <a:rPr lang="de-CH" sz="1440" dirty="0"/>
              <a:t>(Leitfaden Palliativmedizin, 2004; Grocott, 2000)</a:t>
            </a:r>
            <a:r>
              <a:rPr lang="de-CH" dirty="0"/>
              <a:t>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899525" y="4900613"/>
            <a:ext cx="244475" cy="144462"/>
          </a:xfrm>
        </p:spPr>
        <p:txBody>
          <a:bodyPr/>
          <a:lstStyle/>
          <a:p>
            <a:fld id="{2CFA8EC0-84B9-4BEF-A67C-747013376601}" type="slidenum">
              <a:rPr lang="de-CH" noProof="0" smtClean="0"/>
              <a:t>6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71683928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Kennzeichen der malignen Wunde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A5B18BD-81F6-394E-A32B-160E4BDD18F2}" type="datetime1">
              <a:rPr lang="de-CH" smtClean="0"/>
              <a:t>24.09.2025</a:t>
            </a:fld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/>
              <a:t>Susi Bolt Leitung Wundmanagement Kantonsspital St.Gallen</a:t>
            </a:r>
            <a:endParaRPr lang="de-CH" dirty="0"/>
          </a:p>
        </p:txBody>
      </p:sp>
      <p:sp>
        <p:nvSpPr>
          <p:cNvPr id="10243" name="Inhaltsplatzhalter 2"/>
          <p:cNvSpPr>
            <a:spLocks noGrp="1"/>
          </p:cNvSpPr>
          <p:nvPr>
            <p:ph idx="4294967295"/>
          </p:nvPr>
        </p:nvSpPr>
        <p:spPr>
          <a:xfrm>
            <a:off x="539750" y="1059582"/>
            <a:ext cx="8604250" cy="3528393"/>
          </a:xfrm>
        </p:spPr>
        <p:txBody>
          <a:bodyPr>
            <a:normAutofit/>
          </a:bodyPr>
          <a:lstStyle/>
          <a:p>
            <a:endParaRPr lang="de-CH" dirty="0"/>
          </a:p>
          <a:p>
            <a:r>
              <a:rPr lang="de-CH" sz="2160" dirty="0"/>
              <a:t>Schnelles Wachstum</a:t>
            </a:r>
          </a:p>
          <a:p>
            <a:r>
              <a:rPr lang="de-CH" sz="2160" dirty="0"/>
              <a:t>Schmerzen</a:t>
            </a:r>
          </a:p>
          <a:p>
            <a:r>
              <a:rPr lang="de-CH" sz="2160" dirty="0"/>
              <a:t>Geruch</a:t>
            </a:r>
          </a:p>
          <a:p>
            <a:r>
              <a:rPr lang="de-CH" sz="2160" dirty="0"/>
              <a:t>Fistelbildung</a:t>
            </a:r>
          </a:p>
          <a:p>
            <a:r>
              <a:rPr lang="de-CH" sz="2160" dirty="0"/>
              <a:t>Kraterbildung</a:t>
            </a:r>
          </a:p>
          <a:p>
            <a:r>
              <a:rPr lang="de-CH" sz="2160" dirty="0"/>
              <a:t>Abheilung meist unrealistisch</a:t>
            </a:r>
          </a:p>
          <a:p>
            <a:r>
              <a:rPr lang="de-CH" sz="2160" dirty="0"/>
              <a:t>Teils massive Exsudation</a:t>
            </a:r>
          </a:p>
          <a:p>
            <a:r>
              <a:rPr lang="de-CH" sz="2160" dirty="0"/>
              <a:t>„Eine Kruste die nie abheilt“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899525" y="4900613"/>
            <a:ext cx="244475" cy="144462"/>
          </a:xfrm>
        </p:spPr>
        <p:txBody>
          <a:bodyPr/>
          <a:lstStyle/>
          <a:p>
            <a:fld id="{2CFA8EC0-84B9-4BEF-A67C-747013376601}" type="slidenum">
              <a:rPr lang="de-CH" noProof="0" smtClean="0"/>
              <a:t>7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150693709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Behandlungsziel bei einer malignen Wunde </a:t>
            </a:r>
            <a:br>
              <a:rPr lang="de-CH" dirty="0"/>
            </a:br>
            <a:endParaRPr lang="de-CH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8744ED7-AB26-B64B-A41A-2D4F3823194A}" type="datetime1">
              <a:rPr lang="de-CH" smtClean="0"/>
              <a:t>24.09.2025</a:t>
            </a:fld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/>
              <a:t>Susi Bolt Leitung Wundmanagement Kantonsspital St.Gallen</a:t>
            </a:r>
            <a:endParaRPr lang="de-CH" dirty="0"/>
          </a:p>
        </p:txBody>
      </p:sp>
      <p:sp>
        <p:nvSpPr>
          <p:cNvPr id="19459" name="Inhaltsplatzhalter 2"/>
          <p:cNvSpPr>
            <a:spLocks noGrp="1"/>
          </p:cNvSpPr>
          <p:nvPr>
            <p:ph idx="4294967295"/>
          </p:nvPr>
        </p:nvSpPr>
        <p:spPr>
          <a:xfrm>
            <a:off x="539750" y="1347615"/>
            <a:ext cx="8424738" cy="3287886"/>
          </a:xfrm>
        </p:spPr>
        <p:txBody>
          <a:bodyPr/>
          <a:lstStyle/>
          <a:p>
            <a:pPr marL="0" indent="0">
              <a:buNone/>
            </a:pPr>
            <a:r>
              <a:rPr lang="de-CH" dirty="0"/>
              <a:t>Ziel ist nicht ein Abheilen der Wunde, sondern eine gezielte   Symptomkontrolle, um die Lebensqualität und die soziale Integration der betroffenen Menschen zu erhalten oder zu verbessern.</a:t>
            </a:r>
          </a:p>
          <a:p>
            <a:pPr>
              <a:buFont typeface="Wingdings" pitchFamily="32" charset="2"/>
              <a:buNone/>
            </a:pPr>
            <a:r>
              <a:rPr lang="de-CH" dirty="0"/>
              <a:t>  </a:t>
            </a:r>
          </a:p>
          <a:p>
            <a:pPr>
              <a:buFont typeface="Wingdings" pitchFamily="32" charset="2"/>
              <a:buNone/>
            </a:pPr>
            <a:r>
              <a:rPr lang="de-CH" dirty="0">
                <a:solidFill>
                  <a:srgbClr val="FF0000"/>
                </a:solidFill>
              </a:rPr>
              <a:t>Die Wahrung der Würde auf ein selbstbestimmtes und schmerzfreies Leben.     </a:t>
            </a:r>
          </a:p>
          <a:p>
            <a:pPr>
              <a:buFont typeface="Wingdings" pitchFamily="32" charset="2"/>
              <a:buNone/>
            </a:pP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899525" y="4900613"/>
            <a:ext cx="244475" cy="144462"/>
          </a:xfrm>
        </p:spPr>
        <p:txBody>
          <a:bodyPr/>
          <a:lstStyle/>
          <a:p>
            <a:fld id="{2CFA8EC0-84B9-4BEF-A67C-747013376601}" type="slidenum">
              <a:rPr lang="de-CH" noProof="0" smtClean="0"/>
              <a:t>8</a:t>
            </a:fld>
            <a:endParaRPr lang="de-CH" noProof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2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842963" y="646510"/>
            <a:ext cx="7745254" cy="571500"/>
          </a:xfrm>
        </p:spPr>
        <p:txBody>
          <a:bodyPr/>
          <a:lstStyle/>
          <a:p>
            <a:pPr eaLnBrk="1" hangingPunct="1"/>
            <a:r>
              <a:rPr lang="de-CH" dirty="0"/>
              <a:t>Häufigste Orte</a:t>
            </a:r>
            <a:endParaRPr lang="en-GB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78669" y="1660922"/>
            <a:ext cx="4080510" cy="28575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de-CH" dirty="0"/>
              <a:t>Brustgegend 	      	              62%</a:t>
            </a:r>
          </a:p>
          <a:p>
            <a:pPr eaLnBrk="1" hangingPunct="1"/>
            <a:r>
              <a:rPr lang="de-CH" dirty="0"/>
              <a:t>Kopf- Nackengegend      	24%</a:t>
            </a:r>
          </a:p>
          <a:p>
            <a:pPr eaLnBrk="1" hangingPunct="1"/>
            <a:r>
              <a:rPr lang="de-CH" dirty="0"/>
              <a:t>Leisten-, Genitalgegend  	3%</a:t>
            </a:r>
          </a:p>
          <a:p>
            <a:pPr eaLnBrk="1" hangingPunct="1"/>
            <a:r>
              <a:rPr lang="de-CH" dirty="0"/>
              <a:t>Rückengegend 	      	3%</a:t>
            </a:r>
          </a:p>
          <a:p>
            <a:pPr eaLnBrk="1" hangingPunct="1"/>
            <a:r>
              <a:rPr lang="de-CH" dirty="0"/>
              <a:t>Andere 		      	8%</a:t>
            </a:r>
          </a:p>
          <a:p>
            <a:pPr eaLnBrk="1" hangingPunct="1">
              <a:buFont typeface="Wingdings" pitchFamily="32" charset="2"/>
              <a:buNone/>
            </a:pPr>
            <a:endParaRPr lang="de-CH" sz="1440" dirty="0"/>
          </a:p>
          <a:p>
            <a:pPr eaLnBrk="1" hangingPunct="1">
              <a:buFont typeface="Wingdings" pitchFamily="32" charset="2"/>
              <a:buNone/>
            </a:pPr>
            <a:endParaRPr lang="de-CH" sz="1440" dirty="0"/>
          </a:p>
          <a:p>
            <a:pPr eaLnBrk="1" hangingPunct="1">
              <a:buFont typeface="Wingdings" pitchFamily="32" charset="2"/>
              <a:buNone/>
            </a:pPr>
            <a:endParaRPr lang="de-CH" sz="1440" dirty="0"/>
          </a:p>
          <a:p>
            <a:pPr eaLnBrk="1" hangingPunct="1">
              <a:buFont typeface="Wingdings" pitchFamily="32" charset="2"/>
              <a:buNone/>
            </a:pPr>
            <a:endParaRPr lang="de-CH" sz="1440" dirty="0"/>
          </a:p>
          <a:p>
            <a:pPr eaLnBrk="1" hangingPunct="1">
              <a:buFont typeface="Wingdings" pitchFamily="32" charset="2"/>
              <a:buNone/>
            </a:pPr>
            <a:endParaRPr lang="de-CH" sz="1440" dirty="0"/>
          </a:p>
          <a:p>
            <a:pPr eaLnBrk="1" hangingPunct="1">
              <a:buFont typeface="Wingdings" pitchFamily="32" charset="2"/>
              <a:buNone/>
            </a:pPr>
            <a:endParaRPr lang="de-CH" sz="1440" dirty="0"/>
          </a:p>
          <a:p>
            <a:pPr eaLnBrk="1" hangingPunct="1">
              <a:buFont typeface="Wingdings" pitchFamily="32" charset="2"/>
              <a:buNone/>
            </a:pPr>
            <a:r>
              <a:rPr lang="de-CH" sz="1440" dirty="0"/>
              <a:t>(Mercier et al., 2005; Probst, 2007)</a:t>
            </a:r>
            <a:endParaRPr lang="en-GB" sz="1440" dirty="0"/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type="chart" sz="half" idx="2"/>
          </p:nvPr>
        </p:nvGraphicFramePr>
        <p:xfrm>
          <a:off x="4810602" y="1163242"/>
          <a:ext cx="3719036" cy="3369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533400-A9E5-ED49-B079-07F79599EFBC}" type="datetime1">
              <a:rPr lang="de-CH" smtClean="0"/>
              <a:t>24.09.2025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Susi Bolt Leitung Wundmanagement Kantonsspital St.Gallen</a:t>
            </a: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4F7B24-9AB9-499E-B903-9349F32E5C87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326865"/>
      </p:ext>
    </p:extLst>
  </p:cSld>
  <p:clrMapOvr>
    <a:masterClrMapping/>
  </p:clrMapOvr>
  <p:transition>
    <p:zoom dir="in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8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9.9|4.9|10.6|8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7|1.3|1.2"/>
</p:tagLst>
</file>

<file path=ppt/theme/theme1.xml><?xml version="1.0" encoding="utf-8"?>
<a:theme xmlns:a="http://schemas.openxmlformats.org/drawingml/2006/main" name="Kantonsspital SG">
  <a:themeElements>
    <a:clrScheme name="Kantonsspital SG - Grü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A5C400"/>
      </a:accent1>
      <a:accent2>
        <a:srgbClr val="87888A"/>
      </a:accent2>
      <a:accent3>
        <a:srgbClr val="692D5A"/>
      </a:accent3>
      <a:accent4>
        <a:srgbClr val="CED2D3"/>
      </a:accent4>
      <a:accent5>
        <a:srgbClr val="004F76"/>
      </a:accent5>
      <a:accent6>
        <a:srgbClr val="86CDE1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90000" tIns="46800" rIns="90000" bIns="46800" rtlCol="0">
        <a:noAutofit/>
      </a:bodyPr>
      <a:lstStyle>
        <a:defPPr algn="l">
          <a:defRPr dirty="0" err="1" smtClean="0"/>
        </a:defPPr>
      </a:lstStyle>
    </a:txDef>
  </a:objectDefaults>
  <a:extraClrSchemeLst>
    <a:extraClrScheme>
      <a:clrScheme name="Kantonsspital SG - Grün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A5C400"/>
        </a:accent1>
        <a:accent2>
          <a:srgbClr val="87888A"/>
        </a:accent2>
        <a:accent3>
          <a:srgbClr val="692D5A"/>
        </a:accent3>
        <a:accent4>
          <a:srgbClr val="CED2D3"/>
        </a:accent4>
        <a:accent5>
          <a:srgbClr val="004F76"/>
        </a:accent5>
        <a:accent6>
          <a:srgbClr val="86CDE1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Gruen">
      <a:srgbClr val="A5C400"/>
    </a:custClr>
    <a:custClr name="Dunkelgrau">
      <a:srgbClr val="87888A"/>
    </a:custClr>
    <a:custClr name="Bordeaux">
      <a:srgbClr val="692D5A"/>
    </a:custClr>
    <a:custClr name="Hellgrau">
      <a:srgbClr val="CED2D3"/>
    </a:custClr>
    <a:custClr name="Dunkelblau">
      <a:srgbClr val="004F76"/>
    </a:custClr>
    <a:custClr name="Hellblau">
      <a:srgbClr val="86CDE1"/>
    </a:custClr>
    <a:custClr name="Gelb">
      <a:srgbClr val="FFA500"/>
    </a:custClr>
  </a:custClrLst>
  <a:extLst>
    <a:ext uri="{05A4C25C-085E-4340-85A3-A5531E510DB2}">
      <thm15:themeFamily xmlns:thm15="http://schemas.microsoft.com/office/thememl/2012/main" name="PowerPoint Vorlage KSSG mit Musterseiten [Schreibgeschützt]" id="{BBBBB85B-4538-433F-A5AE-066F02E376F0}" vid="{DDB55D3B-912C-4914-A4AF-DA0E17A1FACC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rbeitsdokument" ma:contentTypeID="0x010100DFB6F285617AA846BD97DE76CCA00C070100290F60870FE9A6419F29606D8DE7DFBE" ma:contentTypeVersion="15" ma:contentTypeDescription="Ein neues Dokument erstellen." ma:contentTypeScope="" ma:versionID="2b06399b107f63dd1abc93001923aa03">
  <xsd:schema xmlns:xsd="http://www.w3.org/2001/XMLSchema" xmlns:xs="http://www.w3.org/2001/XMLSchema" xmlns:p="http://schemas.microsoft.com/office/2006/metadata/properties" xmlns:ns2="b75599e0-6399-4d73-ab22-e7a07169d423" xmlns:ns3="8bb07daa-9635-4601-b209-fb1c795118d5" xmlns:ns4="484c8c59-755d-4516-b8d2-1621b38262b4" targetNamespace="http://schemas.microsoft.com/office/2006/metadata/properties" ma:root="true" ma:fieldsID="7ebf663fd595c3d094250daafc4bc72d" ns2:_="" ns3:_="" ns4:_="">
    <xsd:import namespace="b75599e0-6399-4d73-ab22-e7a07169d423"/>
    <xsd:import namespace="8bb07daa-9635-4601-b209-fb1c795118d5"/>
    <xsd:import namespace="484c8c59-755d-4516-b8d2-1621b38262b4"/>
    <xsd:element name="properties">
      <xsd:complexType>
        <xsd:sequence>
          <xsd:element name="documentManagement">
            <xsd:complexType>
              <xsd:all>
                <xsd:element ref="ns2:Thema" minOccurs="0"/>
                <xsd:element ref="ns2:Art" minOccurs="0"/>
                <xsd:element ref="ns2:Vorlagen" minOccurs="0"/>
                <xsd:element ref="ns2:Standort" minOccurs="0"/>
                <xsd:element ref="ns2:Verantwortlich" minOccurs="0"/>
                <xsd:element ref="ns3:gwkssgPublishing" minOccurs="0"/>
                <xsd:element ref="ns4:TaxCatchAll" minOccurs="0"/>
                <xsd:element ref="ns3:TaxKeywordTaxHTField" minOccurs="0"/>
                <xsd:element ref="ns4:TaxCatchAllLabe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5599e0-6399-4d73-ab22-e7a07169d423" elementFormDefault="qualified">
    <xsd:import namespace="http://schemas.microsoft.com/office/2006/documentManagement/types"/>
    <xsd:import namespace="http://schemas.microsoft.com/office/infopath/2007/PartnerControls"/>
    <xsd:element name="Thema" ma:index="2" nillable="true" ma:displayName="Thema" ma:format="Dropdown" ma:internalName="Thema" ma:readOnly="false">
      <xsd:simpleType>
        <xsd:restriction base="dms:Choice">
          <xsd:enumeration value="Patienten- und Zuweiserinformationen"/>
          <xsd:enumeration value="Vorlagen"/>
          <xsd:enumeration value="Arealpläne"/>
          <xsd:enumeration value="Corporate Design/Logos"/>
          <xsd:enumeration value="Leitbild/Organigramm/Statuten"/>
          <xsd:enumeration value="Unternehmenspräsentation"/>
        </xsd:restriction>
      </xsd:simpleType>
    </xsd:element>
    <xsd:element name="Art" ma:index="3" nillable="true" ma:displayName="Art" ma:description="Auswahl für Leitbild/Organigramm/Statuten und Unternehmenspräsentation sowie CD" ma:format="Dropdown" ma:internalName="Art" ma:readOnly="false">
      <xsd:simpleType>
        <xsd:restriction base="dms:Choice">
          <xsd:enumeration value="Unternehmensinformationen"/>
          <xsd:enumeration value="Leitbild"/>
          <xsd:enumeration value="Logo"/>
          <xsd:enumeration value="Manual"/>
        </xsd:restriction>
      </xsd:simpleType>
    </xsd:element>
    <xsd:element name="Vorlagen" ma:index="4" nillable="true" ma:displayName="Vorlagen" ma:description="Auswahl bei Vorlagen" ma:format="Dropdown" ma:internalName="Vorlagen" ma:readOnly="false">
      <xsd:simpleType>
        <xsd:restriction base="dms:Choice">
          <xsd:enumeration value="Briefe"/>
          <xsd:enumeration value="Ordnerbeschriftungen/Etiketten"/>
          <xsd:enumeration value="PowerPoint/Poster"/>
          <xsd:enumeration value="Protokolle"/>
          <xsd:enumeration value="Formulare/Merkblätter"/>
          <xsd:enumeration value="Outlook"/>
        </xsd:restriction>
      </xsd:simpleType>
    </xsd:element>
    <xsd:element name="Standort" ma:index="5" nillable="true" ma:displayName="Standort" ma:format="Dropdown" ma:internalName="Standort" ma:readOnly="false">
      <xsd:simpleType>
        <xsd:restriction base="dms:Choice">
          <xsd:enumeration value="Alle"/>
          <xsd:enumeration value="St.Gallen"/>
          <xsd:enumeration value="Rorschach"/>
          <xsd:enumeration value="Flawil"/>
        </xsd:restriction>
      </xsd:simpleType>
    </xsd:element>
    <xsd:element name="Verantwortlich" ma:index="6" nillable="true" ma:displayName="Verantwortlich" ma:list="UserInfo" ma:SharePointGroup="0" ma:internalName="Verantwortlich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b07daa-9635-4601-b209-fb1c795118d5" elementFormDefault="qualified">
    <xsd:import namespace="http://schemas.microsoft.com/office/2006/documentManagement/types"/>
    <xsd:import namespace="http://schemas.microsoft.com/office/infopath/2007/PartnerControls"/>
    <xsd:element name="gwkssgPublishing" ma:index="7" nillable="true" ma:displayName="Status" ma:default="In Bearbeitung" ma:format="Dropdown" ma:internalName="gwkssgPublishing" ma:readOnly="false">
      <xsd:simpleType>
        <xsd:restriction base="dms:Choice">
          <xsd:enumeration value="In Bearbeitung"/>
          <xsd:enumeration value="Freigegeben"/>
        </xsd:restriction>
      </xsd:simpleType>
    </xsd:element>
    <xsd:element name="TaxKeywordTaxHTField" ma:index="16" nillable="true" ma:taxonomy="true" ma:internalName="TaxKeywordTaxHTField" ma:taxonomyFieldName="TaxKeyword" ma:displayName="Unternehmensstichwörter" ma:readOnly="false" ma:fieldId="{23f27201-bee3-471e-b2e7-b64fd8b7ca38}" ma:taxonomyMulti="true" ma:sspId="81586bc8-47dd-4de9-815a-c1da9b42e9bc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SharedWithUsers" ma:index="1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4c8c59-755d-4516-b8d2-1621b38262b4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hidden="true" ma:list="{ee6213a5-b877-4fc4-ae8e-17cdeff62da1}" ma:internalName="TaxCatchAll" ma:readOnly="false" ma:showField="CatchAllData" ma:web="8bb07daa-9635-4601-b209-fb1c795118d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7" nillable="true" ma:displayName="Taxonomy Catch All Column1" ma:hidden="true" ma:list="{ee6213a5-b877-4fc4-ae8e-17cdeff62da1}" ma:internalName="TaxCatchAllLabel" ma:readOnly="true" ma:showField="CatchAllDataLabel" ma:web="8bb07daa-9635-4601-b209-fb1c795118d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Inhaltstyp"/>
        <xsd:element ref="dc:title" minOccurs="0" maxOccurs="1" ma:index="0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hema xmlns="b75599e0-6399-4d73-ab22-e7a07169d423">Vorlagen</Thema>
    <gwkssgPublishing xmlns="8bb07daa-9635-4601-b209-fb1c795118d5">In Bearbeitung</gwkssgPublishing>
    <Standort xmlns="b75599e0-6399-4d73-ab22-e7a07169d423">Alle</Standort>
    <Art xmlns="b75599e0-6399-4d73-ab22-e7a07169d423" xsi:nil="true"/>
    <Verantwortlich xmlns="b75599e0-6399-4d73-ab22-e7a07169d423">
      <UserInfo>
        <DisplayName/>
        <AccountId xsi:nil="true"/>
        <AccountType/>
      </UserInfo>
    </Verantwortlich>
    <TaxCatchAll xmlns="484c8c59-755d-4516-b8d2-1621b38262b4"/>
    <Vorlagen xmlns="b75599e0-6399-4d73-ab22-e7a07169d423">PowerPoint/Poster</Vorlagen>
    <TaxKeywordTaxHTField xmlns="8bb07daa-9635-4601-b209-fb1c795118d5">
      <Terms xmlns="http://schemas.microsoft.com/office/infopath/2007/PartnerControls"/>
    </TaxKeywordTaxHTField>
    <SharedWithUsers xmlns="8bb07daa-9635-4601-b209-fb1c795118d5">
      <UserInfo>
        <DisplayName>Papantuono Michela HCARE-KSSG-PDCF</DisplayName>
        <AccountId>900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B47CBC-0D20-467C-8951-7E907D6F08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5599e0-6399-4d73-ab22-e7a07169d423"/>
    <ds:schemaRef ds:uri="8bb07daa-9635-4601-b209-fb1c795118d5"/>
    <ds:schemaRef ds:uri="484c8c59-755d-4516-b8d2-1621b38262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B108C4-F3D3-4901-86F3-0D60FC77DF69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b75599e0-6399-4d73-ab22-e7a07169d423"/>
    <ds:schemaRef ds:uri="http://purl.org/dc/dcmitype/"/>
    <ds:schemaRef ds:uri="http://purl.org/dc/elements/1.1/"/>
    <ds:schemaRef ds:uri="http://schemas.microsoft.com/office/infopath/2007/PartnerControls"/>
    <ds:schemaRef ds:uri="http://schemas.microsoft.com/office/2006/metadata/properties"/>
    <ds:schemaRef ds:uri="484c8c59-755d-4516-b8d2-1621b38262b4"/>
    <ds:schemaRef ds:uri="8bb07daa-9635-4601-b209-fb1c795118d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5CBDCE3-7490-4E13-81D7-5CE6108D71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Symposium 24 Referat</Template>
  <TotalTime>0</TotalTime>
  <Words>2134</Words>
  <Application>Microsoft Office PowerPoint</Application>
  <PresentationFormat>Bildschirmpräsentation (16:9)</PresentationFormat>
  <Paragraphs>485</Paragraphs>
  <Slides>45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45</vt:i4>
      </vt:variant>
    </vt:vector>
  </HeadingPairs>
  <TitlesOfParts>
    <vt:vector size="50" baseType="lpstr">
      <vt:lpstr>Arial</vt:lpstr>
      <vt:lpstr>Calibri</vt:lpstr>
      <vt:lpstr>Times New Roman</vt:lpstr>
      <vt:lpstr>Wingdings</vt:lpstr>
      <vt:lpstr>Kantonsspital SG</vt:lpstr>
      <vt:lpstr>Maligne und Palliative Wundversorgung</vt:lpstr>
      <vt:lpstr>Die Herausforderungen und Grenzen in der malignen und palliativen Wundversorgung</vt:lpstr>
      <vt:lpstr>Am Schluss wissen sie mehr zu.........</vt:lpstr>
      <vt:lpstr>Es ist nicht die Frage: Behandeln oder nicht behandeln?</vt:lpstr>
      <vt:lpstr>PowerPoint-Präsentation</vt:lpstr>
      <vt:lpstr>Definition maligne Wunde</vt:lpstr>
      <vt:lpstr>Kennzeichen der malignen Wunde</vt:lpstr>
      <vt:lpstr>Behandlungsziel bei einer malignen Wunde  </vt:lpstr>
      <vt:lpstr>Häufigste Orte</vt:lpstr>
      <vt:lpstr>Brustkrebs bei Männern …..selten aber immer mehr</vt:lpstr>
      <vt:lpstr>Grundsätzliche Behandlungsziele:</vt:lpstr>
      <vt:lpstr>Zeit planen für die Kommunikation und Anamnese</vt:lpstr>
      <vt:lpstr>Veränderungen</vt:lpstr>
      <vt:lpstr>Folgen / zerstörtes Körperbild</vt:lpstr>
      <vt:lpstr>Angst </vt:lpstr>
      <vt:lpstr>Die Hoffnung</vt:lpstr>
      <vt:lpstr>Bedeutung  der Angehörigen</vt:lpstr>
      <vt:lpstr>Lebensqualität des Patienten</vt:lpstr>
      <vt:lpstr>Lebensqualität auch fürs Pflegeteam</vt:lpstr>
      <vt:lpstr>Gruppenarbeit......</vt:lpstr>
      <vt:lpstr>Wundversorgung Mamma CA </vt:lpstr>
      <vt:lpstr>Behandlung Begleitsymptome</vt:lpstr>
      <vt:lpstr>Exsudation</vt:lpstr>
      <vt:lpstr>Exsudatmanagement</vt:lpstr>
      <vt:lpstr>   Wundgeruch</vt:lpstr>
      <vt:lpstr>Wundgeruch</vt:lpstr>
      <vt:lpstr>Wundgeruch- Massnahmen:</vt:lpstr>
      <vt:lpstr>Wundgeruch Massnahmen</vt:lpstr>
      <vt:lpstr>Blutung</vt:lpstr>
      <vt:lpstr>Faktoren für Hautschäden</vt:lpstr>
      <vt:lpstr>Juckreiz</vt:lpstr>
      <vt:lpstr>Unterstützende Massnahmen bei Pruritus</vt:lpstr>
      <vt:lpstr>Behandlung </vt:lpstr>
      <vt:lpstr>Haut / Produkte </vt:lpstr>
      <vt:lpstr>Schmerzen</vt:lpstr>
      <vt:lpstr>Schmerzen / Ursachen</vt:lpstr>
      <vt:lpstr>Massnahmen Schmerzlinderung</vt:lpstr>
      <vt:lpstr>Zusätzliche Möglichkeiten</vt:lpstr>
      <vt:lpstr>Zusätzliche Möglichkeiten</vt:lpstr>
      <vt:lpstr>Vertrauen</vt:lpstr>
      <vt:lpstr>Take Home</vt:lpstr>
      <vt:lpstr>Materialien</vt:lpstr>
      <vt:lpstr>Literatur:</vt:lpstr>
      <vt:lpstr> Literatur</vt:lpstr>
      <vt:lpstr>Herzlichen Dank für die Aufmerksamkeit.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2023-12-19T09:37:51Z</dcterms:created>
  <dcterms:modified xsi:type="dcterms:W3CDTF">2025-09-24T16:00:49Z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ContentTypeId">
    <vt:lpwstr>0x010100DFB6F285617AA846BD97DE76CCA00C070100290F60870FE9A6419F29606D8DE7DFBE</vt:lpwstr>
  </property>
  <property fmtid="{D5CDD505-2E9C-101B-9397-08002B2CF9AE}" pid="4" name="_dlc_DocIdItemGuid">
    <vt:lpwstr>1d756515-4af0-4557-b143-c7c6c5ce87aa</vt:lpwstr>
  </property>
</Properties>
</file>